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1" r:id="rId14"/>
    <p:sldId id="272" r:id="rId15"/>
    <p:sldId id="273" r:id="rId16"/>
    <p:sldId id="274" r:id="rId17"/>
    <p:sldId id="275" r:id="rId18"/>
    <p:sldId id="276" r:id="rId19"/>
    <p:sldId id="277" r:id="rId20"/>
    <p:sldId id="281" r:id="rId21"/>
    <p:sldId id="282" r:id="rId22"/>
    <p:sldId id="292" r:id="rId23"/>
    <p:sldId id="283" r:id="rId24"/>
    <p:sldId id="293" r:id="rId25"/>
    <p:sldId id="284" r:id="rId26"/>
    <p:sldId id="294" r:id="rId27"/>
    <p:sldId id="285" r:id="rId28"/>
    <p:sldId id="295" r:id="rId29"/>
    <p:sldId id="288" r:id="rId30"/>
    <p:sldId id="290" r:id="rId31"/>
  </p:sldIdLst>
  <p:sldSz cx="12192000" cy="6858000"/>
  <p:notesSz cx="12192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p:restoredTop sz="94663"/>
  </p:normalViewPr>
  <p:slideViewPr>
    <p:cSldViewPr>
      <p:cViewPr varScale="1">
        <p:scale>
          <a:sx n="117" d="100"/>
          <a:sy n="117" d="100"/>
        </p:scale>
        <p:origin x="376"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2AC2F-2F91-E346-97E0-14D4093B3BC1}" type="doc">
      <dgm:prSet loTypeId="urn:microsoft.com/office/officeart/2005/8/layout/process1" loCatId="process" qsTypeId="urn:microsoft.com/office/officeart/2005/8/quickstyle/simple1" qsCatId="simple" csTypeId="urn:microsoft.com/office/officeart/2005/8/colors/accent1_2" csCatId="accent1" phldr="1"/>
      <dgm:spPr/>
    </dgm:pt>
    <dgm:pt modelId="{7F4596E8-56AF-2549-9483-DFC3A355CC4A}">
      <dgm:prSet phldrT="[Texte]" custT="1"/>
      <dgm:spPr/>
      <dgm:t>
        <a:bodyPr/>
        <a:lstStyle/>
        <a:p>
          <a:pPr algn="ctr"/>
          <a:r>
            <a:rPr lang="fr-FR" sz="2000" b="1" spc="-15" dirty="0">
              <a:solidFill>
                <a:schemeClr val="bg1"/>
              </a:solidFill>
              <a:latin typeface="Calibri"/>
              <a:cs typeface="Calibri"/>
            </a:rPr>
            <a:t>Prétraitement</a:t>
          </a:r>
          <a:endParaRPr lang="fr-FR" sz="2000" dirty="0">
            <a:solidFill>
              <a:schemeClr val="bg1"/>
            </a:solidFill>
          </a:endParaRPr>
        </a:p>
      </dgm:t>
    </dgm:pt>
    <dgm:pt modelId="{7B8F0425-93E8-2C44-B280-B5C9F24A289F}" type="parTrans" cxnId="{3458170F-BB7B-924E-9317-742768380E19}">
      <dgm:prSet/>
      <dgm:spPr/>
      <dgm:t>
        <a:bodyPr/>
        <a:lstStyle/>
        <a:p>
          <a:endParaRPr lang="fr-FR"/>
        </a:p>
      </dgm:t>
    </dgm:pt>
    <dgm:pt modelId="{6A351EA1-376F-A846-9E92-585AD94D46A7}" type="sibTrans" cxnId="{3458170F-BB7B-924E-9317-742768380E19}">
      <dgm:prSet/>
      <dgm:spPr/>
      <dgm:t>
        <a:bodyPr/>
        <a:lstStyle/>
        <a:p>
          <a:endParaRPr lang="fr-FR"/>
        </a:p>
      </dgm:t>
    </dgm:pt>
    <dgm:pt modelId="{35D124BC-65AA-C54C-BA16-B60B064045C5}">
      <dgm:prSet phldrT="[Texte]"/>
      <dgm:spPr/>
      <dgm:t>
        <a:bodyPr/>
        <a:lstStyle/>
        <a:p>
          <a:r>
            <a:rPr lang="fr-FR" b="1" spc="-10" dirty="0">
              <a:solidFill>
                <a:schemeClr val="bg1"/>
              </a:solidFill>
              <a:latin typeface="Calibri"/>
              <a:cs typeface="Calibri"/>
            </a:rPr>
            <a:t>Classification </a:t>
          </a:r>
          <a:r>
            <a:rPr lang="fr-FR" b="1" dirty="0">
              <a:solidFill>
                <a:schemeClr val="bg1"/>
              </a:solidFill>
              <a:latin typeface="Calibri"/>
              <a:cs typeface="Calibri"/>
            </a:rPr>
            <a:t>&amp; </a:t>
          </a:r>
          <a:r>
            <a:rPr lang="fr-FR" b="1" spc="-395" dirty="0">
              <a:solidFill>
                <a:schemeClr val="bg1"/>
              </a:solidFill>
              <a:latin typeface="Calibri"/>
              <a:cs typeface="Calibri"/>
            </a:rPr>
            <a:t> </a:t>
          </a:r>
          <a:r>
            <a:rPr lang="fr-FR" b="1" spc="-5" dirty="0">
              <a:solidFill>
                <a:schemeClr val="bg1"/>
              </a:solidFill>
              <a:latin typeface="Calibri"/>
              <a:cs typeface="Calibri"/>
            </a:rPr>
            <a:t>visualisation</a:t>
          </a:r>
          <a:endParaRPr lang="fr-FR" dirty="0">
            <a:solidFill>
              <a:schemeClr val="bg1"/>
            </a:solidFill>
          </a:endParaRPr>
        </a:p>
      </dgm:t>
    </dgm:pt>
    <dgm:pt modelId="{57281EF3-1651-DB49-BC82-32FD101CB795}" type="parTrans" cxnId="{2EAC39B5-B654-194C-9E75-2E2A04142BB0}">
      <dgm:prSet/>
      <dgm:spPr/>
      <dgm:t>
        <a:bodyPr/>
        <a:lstStyle/>
        <a:p>
          <a:endParaRPr lang="fr-FR"/>
        </a:p>
      </dgm:t>
    </dgm:pt>
    <dgm:pt modelId="{B0C3184D-495F-7D49-9B7C-C24671948645}" type="sibTrans" cxnId="{2EAC39B5-B654-194C-9E75-2E2A04142BB0}">
      <dgm:prSet/>
      <dgm:spPr/>
      <dgm:t>
        <a:bodyPr/>
        <a:lstStyle/>
        <a:p>
          <a:endParaRPr lang="fr-FR"/>
        </a:p>
      </dgm:t>
    </dgm:pt>
    <dgm:pt modelId="{078B9BD4-5B6F-2C43-998E-907852004CB7}">
      <dgm:prSet phldrT="[Texte]"/>
      <dgm:spPr/>
      <dgm:t>
        <a:bodyPr/>
        <a:lstStyle/>
        <a:p>
          <a:r>
            <a:rPr lang="fr-FR" b="1" spc="-15" dirty="0">
              <a:solidFill>
                <a:schemeClr val="bg1"/>
              </a:solidFill>
              <a:latin typeface="Calibri"/>
              <a:cs typeface="Calibri"/>
            </a:rPr>
            <a:t>Evaluation</a:t>
          </a:r>
          <a:r>
            <a:rPr lang="fr-FR" b="1" spc="-65" dirty="0">
              <a:solidFill>
                <a:schemeClr val="bg1"/>
              </a:solidFill>
              <a:latin typeface="Calibri"/>
              <a:cs typeface="Calibri"/>
            </a:rPr>
            <a:t> </a:t>
          </a:r>
          <a:r>
            <a:rPr lang="fr-FR" b="1" dirty="0">
              <a:solidFill>
                <a:schemeClr val="bg1"/>
              </a:solidFill>
              <a:latin typeface="Calibri"/>
              <a:cs typeface="Calibri"/>
            </a:rPr>
            <a:t>&amp;</a:t>
          </a:r>
          <a:endParaRPr lang="fr-FR" dirty="0">
            <a:solidFill>
              <a:schemeClr val="bg1"/>
            </a:solidFill>
            <a:latin typeface="Calibri"/>
            <a:cs typeface="Calibri"/>
          </a:endParaRPr>
        </a:p>
        <a:p>
          <a:r>
            <a:rPr lang="fr-FR" b="1" spc="-5" dirty="0">
              <a:solidFill>
                <a:schemeClr val="bg1"/>
              </a:solidFill>
              <a:latin typeface="Calibri"/>
              <a:cs typeface="Calibri"/>
            </a:rPr>
            <a:t>faisabilité</a:t>
          </a:r>
          <a:endParaRPr lang="fr-FR" dirty="0">
            <a:solidFill>
              <a:schemeClr val="bg1"/>
            </a:solidFill>
          </a:endParaRPr>
        </a:p>
      </dgm:t>
    </dgm:pt>
    <dgm:pt modelId="{70321E13-A3D8-6840-8545-BA366E4D1D11}" type="parTrans" cxnId="{CC4F23BF-C02E-664B-A300-AAE022871469}">
      <dgm:prSet/>
      <dgm:spPr/>
      <dgm:t>
        <a:bodyPr/>
        <a:lstStyle/>
        <a:p>
          <a:endParaRPr lang="fr-FR"/>
        </a:p>
      </dgm:t>
    </dgm:pt>
    <dgm:pt modelId="{51D3D68E-E289-7C4A-95E9-B735F25BE9D0}" type="sibTrans" cxnId="{CC4F23BF-C02E-664B-A300-AAE022871469}">
      <dgm:prSet/>
      <dgm:spPr/>
      <dgm:t>
        <a:bodyPr/>
        <a:lstStyle/>
        <a:p>
          <a:endParaRPr lang="fr-FR"/>
        </a:p>
      </dgm:t>
    </dgm:pt>
    <dgm:pt modelId="{D7D7EBD6-FBBA-614B-BBEE-FE26E38ED7E5}">
      <dgm:prSet/>
      <dgm:spPr/>
      <dgm:t>
        <a:bodyPr/>
        <a:lstStyle/>
        <a:p>
          <a:r>
            <a:rPr lang="fr-FR" b="1" spc="-10" dirty="0">
              <a:solidFill>
                <a:schemeClr val="bg1"/>
              </a:solidFill>
              <a:latin typeface="Calibri"/>
              <a:cs typeface="Calibri"/>
            </a:rPr>
            <a:t>Features </a:t>
          </a:r>
          <a:r>
            <a:rPr lang="fr-FR" b="1" spc="-5" dirty="0">
              <a:solidFill>
                <a:schemeClr val="bg1"/>
              </a:solidFill>
              <a:latin typeface="Calibri"/>
              <a:cs typeface="Calibri"/>
            </a:rPr>
            <a:t> </a:t>
          </a:r>
          <a:r>
            <a:rPr lang="fr-FR" b="1" spc="-20" dirty="0">
              <a:solidFill>
                <a:schemeClr val="bg1"/>
              </a:solidFill>
              <a:latin typeface="Calibri"/>
              <a:cs typeface="Calibri"/>
            </a:rPr>
            <a:t>e</a:t>
          </a:r>
          <a:r>
            <a:rPr lang="fr-FR" b="1" spc="-5" dirty="0">
              <a:solidFill>
                <a:schemeClr val="bg1"/>
              </a:solidFill>
              <a:latin typeface="Calibri"/>
              <a:cs typeface="Calibri"/>
            </a:rPr>
            <a:t>xt</a:t>
          </a:r>
          <a:r>
            <a:rPr lang="fr-FR" b="1" spc="-40" dirty="0">
              <a:solidFill>
                <a:schemeClr val="bg1"/>
              </a:solidFill>
              <a:latin typeface="Calibri"/>
              <a:cs typeface="Calibri"/>
            </a:rPr>
            <a:t>r</a:t>
          </a:r>
          <a:r>
            <a:rPr lang="fr-FR" b="1" dirty="0">
              <a:solidFill>
                <a:schemeClr val="bg1"/>
              </a:solidFill>
              <a:latin typeface="Calibri"/>
              <a:cs typeface="Calibri"/>
            </a:rPr>
            <a:t>acti</a:t>
          </a:r>
          <a:r>
            <a:rPr lang="fr-FR" b="1" spc="5" dirty="0">
              <a:solidFill>
                <a:schemeClr val="bg1"/>
              </a:solidFill>
              <a:latin typeface="Calibri"/>
              <a:cs typeface="Calibri"/>
            </a:rPr>
            <a:t>o</a:t>
          </a:r>
          <a:r>
            <a:rPr lang="fr-FR" b="1" dirty="0">
              <a:solidFill>
                <a:schemeClr val="bg1"/>
              </a:solidFill>
              <a:latin typeface="Calibri"/>
              <a:cs typeface="Calibri"/>
            </a:rPr>
            <a:t>n</a:t>
          </a:r>
          <a:endParaRPr lang="fr-FR" dirty="0">
            <a:solidFill>
              <a:schemeClr val="bg1"/>
            </a:solidFill>
            <a:latin typeface="Calibri"/>
            <a:cs typeface="Calibri"/>
          </a:endParaRPr>
        </a:p>
      </dgm:t>
    </dgm:pt>
    <dgm:pt modelId="{B8C4F3BF-3954-654F-9249-115C7D79B4E7}" type="parTrans" cxnId="{6788D0C7-CCFB-664B-AE72-5951E161285A}">
      <dgm:prSet/>
      <dgm:spPr/>
      <dgm:t>
        <a:bodyPr/>
        <a:lstStyle/>
        <a:p>
          <a:endParaRPr lang="fr-FR"/>
        </a:p>
      </dgm:t>
    </dgm:pt>
    <dgm:pt modelId="{D79ACA98-30FC-FA45-8949-44014D346E95}" type="sibTrans" cxnId="{6788D0C7-CCFB-664B-AE72-5951E161285A}">
      <dgm:prSet/>
      <dgm:spPr/>
      <dgm:t>
        <a:bodyPr/>
        <a:lstStyle/>
        <a:p>
          <a:endParaRPr lang="fr-FR"/>
        </a:p>
      </dgm:t>
    </dgm:pt>
    <dgm:pt modelId="{A5FA4EAC-3E1C-7040-8C64-3ADDED3DD3FA}">
      <dgm:prSet/>
      <dgm:spPr/>
      <dgm:t>
        <a:bodyPr/>
        <a:lstStyle/>
        <a:p>
          <a:r>
            <a:rPr lang="fr-FR" b="1" spc="-35" dirty="0">
              <a:solidFill>
                <a:srgbClr val="FFFFFF"/>
              </a:solidFill>
              <a:latin typeface="Calibri"/>
              <a:cs typeface="Calibri"/>
            </a:rPr>
            <a:t>R</a:t>
          </a:r>
          <a:r>
            <a:rPr lang="fr-FR" b="1" spc="-5" dirty="0">
              <a:solidFill>
                <a:srgbClr val="FFFFFF"/>
              </a:solidFill>
              <a:latin typeface="Calibri"/>
              <a:cs typeface="Calibri"/>
            </a:rPr>
            <a:t>é</a:t>
          </a:r>
          <a:r>
            <a:rPr lang="fr-FR" b="1" spc="5" dirty="0">
              <a:solidFill>
                <a:srgbClr val="FFFFFF"/>
              </a:solidFill>
              <a:latin typeface="Calibri"/>
              <a:cs typeface="Calibri"/>
            </a:rPr>
            <a:t>d</a:t>
          </a:r>
          <a:r>
            <a:rPr lang="fr-FR" b="1" dirty="0">
              <a:solidFill>
                <a:srgbClr val="FFFFFF"/>
              </a:solidFill>
              <a:latin typeface="Calibri"/>
              <a:cs typeface="Calibri"/>
            </a:rPr>
            <a:t>u</a:t>
          </a:r>
          <a:r>
            <a:rPr lang="fr-FR" b="1" spc="5" dirty="0">
              <a:solidFill>
                <a:srgbClr val="FFFFFF"/>
              </a:solidFill>
              <a:latin typeface="Calibri"/>
              <a:cs typeface="Calibri"/>
            </a:rPr>
            <a:t>c</a:t>
          </a:r>
          <a:r>
            <a:rPr lang="fr-FR" b="1" dirty="0">
              <a:solidFill>
                <a:srgbClr val="FFFFFF"/>
              </a:solidFill>
              <a:latin typeface="Calibri"/>
              <a:cs typeface="Calibri"/>
            </a:rPr>
            <a:t>ti</a:t>
          </a:r>
          <a:r>
            <a:rPr lang="fr-FR" b="1" spc="-15" dirty="0">
              <a:solidFill>
                <a:srgbClr val="FFFFFF"/>
              </a:solidFill>
              <a:latin typeface="Calibri"/>
              <a:cs typeface="Calibri"/>
            </a:rPr>
            <a:t>o</a:t>
          </a:r>
          <a:r>
            <a:rPr lang="fr-FR" b="1" dirty="0">
              <a:solidFill>
                <a:srgbClr val="FFFFFF"/>
              </a:solidFill>
              <a:latin typeface="Calibri"/>
              <a:cs typeface="Calibri"/>
            </a:rPr>
            <a:t>n</a:t>
          </a:r>
          <a:r>
            <a:rPr lang="fr-FR" b="1" spc="-45" dirty="0">
              <a:solidFill>
                <a:srgbClr val="FFFFFF"/>
              </a:solidFill>
              <a:latin typeface="Calibri"/>
              <a:cs typeface="Calibri"/>
            </a:rPr>
            <a:t> </a:t>
          </a:r>
          <a:r>
            <a:rPr lang="fr-FR" b="1" dirty="0">
              <a:solidFill>
                <a:srgbClr val="FFFFFF"/>
              </a:solidFill>
              <a:latin typeface="Calibri"/>
              <a:cs typeface="Calibri"/>
            </a:rPr>
            <a:t>de </a:t>
          </a:r>
          <a:r>
            <a:rPr lang="fr-FR" b="1" spc="-5" dirty="0">
              <a:solidFill>
                <a:srgbClr val="FFFFFF"/>
              </a:solidFill>
              <a:latin typeface="Calibri"/>
              <a:cs typeface="Calibri"/>
            </a:rPr>
            <a:t>dimension</a:t>
          </a:r>
          <a:endParaRPr lang="fr-FR" dirty="0">
            <a:latin typeface="Calibri"/>
            <a:cs typeface="Calibri"/>
          </a:endParaRPr>
        </a:p>
      </dgm:t>
    </dgm:pt>
    <dgm:pt modelId="{9C870B3A-DA16-7741-9821-F0709839BCA4}" type="parTrans" cxnId="{034D6368-1190-0840-8624-68E42DF9852C}">
      <dgm:prSet/>
      <dgm:spPr/>
      <dgm:t>
        <a:bodyPr/>
        <a:lstStyle/>
        <a:p>
          <a:endParaRPr lang="fr-FR"/>
        </a:p>
      </dgm:t>
    </dgm:pt>
    <dgm:pt modelId="{7B386F5B-8055-0C4C-913C-B958492266EA}" type="sibTrans" cxnId="{034D6368-1190-0840-8624-68E42DF9852C}">
      <dgm:prSet/>
      <dgm:spPr/>
      <dgm:t>
        <a:bodyPr/>
        <a:lstStyle/>
        <a:p>
          <a:endParaRPr lang="fr-FR"/>
        </a:p>
      </dgm:t>
    </dgm:pt>
    <dgm:pt modelId="{5C3ACAC2-2F54-F648-856D-32429E4EE088}" type="pres">
      <dgm:prSet presAssocID="{5852AC2F-2F91-E346-97E0-14D4093B3BC1}" presName="Name0" presStyleCnt="0">
        <dgm:presLayoutVars>
          <dgm:dir/>
          <dgm:resizeHandles val="exact"/>
        </dgm:presLayoutVars>
      </dgm:prSet>
      <dgm:spPr/>
    </dgm:pt>
    <dgm:pt modelId="{E0451C2D-4BE7-134F-816D-0ECF7D6EC1EE}" type="pres">
      <dgm:prSet presAssocID="{7F4596E8-56AF-2549-9483-DFC3A355CC4A}" presName="node" presStyleLbl="node1" presStyleIdx="0" presStyleCnt="5" custScaleX="152813" custScaleY="126613">
        <dgm:presLayoutVars>
          <dgm:bulletEnabled val="1"/>
        </dgm:presLayoutVars>
      </dgm:prSet>
      <dgm:spPr/>
    </dgm:pt>
    <dgm:pt modelId="{5BE6DA5C-9CDF-C24A-9BCD-8E6502680E75}" type="pres">
      <dgm:prSet presAssocID="{6A351EA1-376F-A846-9E92-585AD94D46A7}" presName="sibTrans" presStyleLbl="sibTrans2D1" presStyleIdx="0" presStyleCnt="4"/>
      <dgm:spPr/>
    </dgm:pt>
    <dgm:pt modelId="{5CB47CEB-AF11-5F43-9FF5-AE1897BDBBA6}" type="pres">
      <dgm:prSet presAssocID="{6A351EA1-376F-A846-9E92-585AD94D46A7}" presName="connectorText" presStyleLbl="sibTrans2D1" presStyleIdx="0" presStyleCnt="4"/>
      <dgm:spPr/>
    </dgm:pt>
    <dgm:pt modelId="{786C6324-BF33-6B4D-AA07-F4D60EB8D823}" type="pres">
      <dgm:prSet presAssocID="{D7D7EBD6-FBBA-614B-BBEE-FE26E38ED7E5}" presName="node" presStyleLbl="node1" presStyleIdx="1" presStyleCnt="5" custScaleX="119984" custScaleY="130616">
        <dgm:presLayoutVars>
          <dgm:bulletEnabled val="1"/>
        </dgm:presLayoutVars>
      </dgm:prSet>
      <dgm:spPr/>
    </dgm:pt>
    <dgm:pt modelId="{1794153D-66FD-6B4F-AFF0-36B6B108D9EB}" type="pres">
      <dgm:prSet presAssocID="{D79ACA98-30FC-FA45-8949-44014D346E95}" presName="sibTrans" presStyleLbl="sibTrans2D1" presStyleIdx="1" presStyleCnt="4"/>
      <dgm:spPr/>
    </dgm:pt>
    <dgm:pt modelId="{97892B10-99C4-5A43-ABF1-ADCCA8C5EE98}" type="pres">
      <dgm:prSet presAssocID="{D79ACA98-30FC-FA45-8949-44014D346E95}" presName="connectorText" presStyleLbl="sibTrans2D1" presStyleIdx="1" presStyleCnt="4"/>
      <dgm:spPr/>
    </dgm:pt>
    <dgm:pt modelId="{A8C6FEE6-5757-DC49-8990-4B97377655AB}" type="pres">
      <dgm:prSet presAssocID="{A5FA4EAC-3E1C-7040-8C64-3ADDED3DD3FA}" presName="node" presStyleLbl="node1" presStyleIdx="2" presStyleCnt="5" custScaleX="119847" custScaleY="134418">
        <dgm:presLayoutVars>
          <dgm:bulletEnabled val="1"/>
        </dgm:presLayoutVars>
      </dgm:prSet>
      <dgm:spPr/>
    </dgm:pt>
    <dgm:pt modelId="{96F9FA41-D91B-C546-B17E-8E45E59DBA77}" type="pres">
      <dgm:prSet presAssocID="{7B386F5B-8055-0C4C-913C-B958492266EA}" presName="sibTrans" presStyleLbl="sibTrans2D1" presStyleIdx="2" presStyleCnt="4"/>
      <dgm:spPr/>
    </dgm:pt>
    <dgm:pt modelId="{8A462957-6947-AA44-B502-0E0BAD9CFEEA}" type="pres">
      <dgm:prSet presAssocID="{7B386F5B-8055-0C4C-913C-B958492266EA}" presName="connectorText" presStyleLbl="sibTrans2D1" presStyleIdx="2" presStyleCnt="4"/>
      <dgm:spPr/>
    </dgm:pt>
    <dgm:pt modelId="{340B3980-338C-AE44-9D7F-653938D9317F}" type="pres">
      <dgm:prSet presAssocID="{35D124BC-65AA-C54C-BA16-B60B064045C5}" presName="node" presStyleLbl="node1" presStyleIdx="3" presStyleCnt="5" custScaleX="113489" custScaleY="138204">
        <dgm:presLayoutVars>
          <dgm:bulletEnabled val="1"/>
        </dgm:presLayoutVars>
      </dgm:prSet>
      <dgm:spPr/>
    </dgm:pt>
    <dgm:pt modelId="{96C25FD0-5A4F-AF4B-8F30-ED3562B7EAF1}" type="pres">
      <dgm:prSet presAssocID="{B0C3184D-495F-7D49-9B7C-C24671948645}" presName="sibTrans" presStyleLbl="sibTrans2D1" presStyleIdx="3" presStyleCnt="4"/>
      <dgm:spPr/>
    </dgm:pt>
    <dgm:pt modelId="{CD1DCD0B-CD1C-E14E-AC3C-D1F8F13AE7B0}" type="pres">
      <dgm:prSet presAssocID="{B0C3184D-495F-7D49-9B7C-C24671948645}" presName="connectorText" presStyleLbl="sibTrans2D1" presStyleIdx="3" presStyleCnt="4"/>
      <dgm:spPr/>
    </dgm:pt>
    <dgm:pt modelId="{AB81FEF1-7826-C440-AE53-B3F770A50C01}" type="pres">
      <dgm:prSet presAssocID="{078B9BD4-5B6F-2C43-998E-907852004CB7}" presName="node" presStyleLbl="node1" presStyleIdx="4" presStyleCnt="5" custScaleX="102154" custScaleY="141577">
        <dgm:presLayoutVars>
          <dgm:bulletEnabled val="1"/>
        </dgm:presLayoutVars>
      </dgm:prSet>
      <dgm:spPr/>
    </dgm:pt>
  </dgm:ptLst>
  <dgm:cxnLst>
    <dgm:cxn modelId="{3458170F-BB7B-924E-9317-742768380E19}" srcId="{5852AC2F-2F91-E346-97E0-14D4093B3BC1}" destId="{7F4596E8-56AF-2549-9483-DFC3A355CC4A}" srcOrd="0" destOrd="0" parTransId="{7B8F0425-93E8-2C44-B280-B5C9F24A289F}" sibTransId="{6A351EA1-376F-A846-9E92-585AD94D46A7}"/>
    <dgm:cxn modelId="{BBAC2936-D482-F74D-A109-C0A260195DD8}" type="presOf" srcId="{5852AC2F-2F91-E346-97E0-14D4093B3BC1}" destId="{5C3ACAC2-2F54-F648-856D-32429E4EE088}" srcOrd="0" destOrd="0" presId="urn:microsoft.com/office/officeart/2005/8/layout/process1"/>
    <dgm:cxn modelId="{A99C864B-F343-784B-B72A-8CB8E6731011}" type="presOf" srcId="{B0C3184D-495F-7D49-9B7C-C24671948645}" destId="{96C25FD0-5A4F-AF4B-8F30-ED3562B7EAF1}" srcOrd="0" destOrd="0" presId="urn:microsoft.com/office/officeart/2005/8/layout/process1"/>
    <dgm:cxn modelId="{034D6368-1190-0840-8624-68E42DF9852C}" srcId="{5852AC2F-2F91-E346-97E0-14D4093B3BC1}" destId="{A5FA4EAC-3E1C-7040-8C64-3ADDED3DD3FA}" srcOrd="2" destOrd="0" parTransId="{9C870B3A-DA16-7741-9821-F0709839BCA4}" sibTransId="{7B386F5B-8055-0C4C-913C-B958492266EA}"/>
    <dgm:cxn modelId="{99DBA76B-25E0-2740-A320-C5A49EC747A9}" type="presOf" srcId="{7F4596E8-56AF-2549-9483-DFC3A355CC4A}" destId="{E0451C2D-4BE7-134F-816D-0ECF7D6EC1EE}" srcOrd="0" destOrd="0" presId="urn:microsoft.com/office/officeart/2005/8/layout/process1"/>
    <dgm:cxn modelId="{55BD2E80-273B-E54B-A5A5-F6DC51D9E667}" type="presOf" srcId="{D7D7EBD6-FBBA-614B-BBEE-FE26E38ED7E5}" destId="{786C6324-BF33-6B4D-AA07-F4D60EB8D823}" srcOrd="0" destOrd="0" presId="urn:microsoft.com/office/officeart/2005/8/layout/process1"/>
    <dgm:cxn modelId="{7D7A5591-7F31-C54E-87C2-4B9C89FF9564}" type="presOf" srcId="{078B9BD4-5B6F-2C43-998E-907852004CB7}" destId="{AB81FEF1-7826-C440-AE53-B3F770A50C01}" srcOrd="0" destOrd="0" presId="urn:microsoft.com/office/officeart/2005/8/layout/process1"/>
    <dgm:cxn modelId="{B4DE0693-95D9-CA49-8289-D22921E2E7A5}" type="presOf" srcId="{7B386F5B-8055-0C4C-913C-B958492266EA}" destId="{8A462957-6947-AA44-B502-0E0BAD9CFEEA}" srcOrd="1" destOrd="0" presId="urn:microsoft.com/office/officeart/2005/8/layout/process1"/>
    <dgm:cxn modelId="{ED223895-DAB8-C247-B74C-A9D1142F8F1E}" type="presOf" srcId="{7B386F5B-8055-0C4C-913C-B958492266EA}" destId="{96F9FA41-D91B-C546-B17E-8E45E59DBA77}" srcOrd="0" destOrd="0" presId="urn:microsoft.com/office/officeart/2005/8/layout/process1"/>
    <dgm:cxn modelId="{003BAB98-846B-B345-A7F1-F869DB70138D}" type="presOf" srcId="{35D124BC-65AA-C54C-BA16-B60B064045C5}" destId="{340B3980-338C-AE44-9D7F-653938D9317F}" srcOrd="0" destOrd="0" presId="urn:microsoft.com/office/officeart/2005/8/layout/process1"/>
    <dgm:cxn modelId="{426EB998-DB45-9847-BE83-80810F058787}" type="presOf" srcId="{D79ACA98-30FC-FA45-8949-44014D346E95}" destId="{97892B10-99C4-5A43-ABF1-ADCCA8C5EE98}" srcOrd="1" destOrd="0" presId="urn:microsoft.com/office/officeart/2005/8/layout/process1"/>
    <dgm:cxn modelId="{E03257B0-BC44-3C4D-9232-AAD141C768E5}" type="presOf" srcId="{B0C3184D-495F-7D49-9B7C-C24671948645}" destId="{CD1DCD0B-CD1C-E14E-AC3C-D1F8F13AE7B0}" srcOrd="1" destOrd="0" presId="urn:microsoft.com/office/officeart/2005/8/layout/process1"/>
    <dgm:cxn modelId="{2EAC39B5-B654-194C-9E75-2E2A04142BB0}" srcId="{5852AC2F-2F91-E346-97E0-14D4093B3BC1}" destId="{35D124BC-65AA-C54C-BA16-B60B064045C5}" srcOrd="3" destOrd="0" parTransId="{57281EF3-1651-DB49-BC82-32FD101CB795}" sibTransId="{B0C3184D-495F-7D49-9B7C-C24671948645}"/>
    <dgm:cxn modelId="{E94447B6-9729-B246-AB1C-1206F31C71A9}" type="presOf" srcId="{6A351EA1-376F-A846-9E92-585AD94D46A7}" destId="{5CB47CEB-AF11-5F43-9FF5-AE1897BDBBA6}" srcOrd="1" destOrd="0" presId="urn:microsoft.com/office/officeart/2005/8/layout/process1"/>
    <dgm:cxn modelId="{CC4F23BF-C02E-664B-A300-AAE022871469}" srcId="{5852AC2F-2F91-E346-97E0-14D4093B3BC1}" destId="{078B9BD4-5B6F-2C43-998E-907852004CB7}" srcOrd="4" destOrd="0" parTransId="{70321E13-A3D8-6840-8545-BA366E4D1D11}" sibTransId="{51D3D68E-E289-7C4A-95E9-B735F25BE9D0}"/>
    <dgm:cxn modelId="{6788D0C7-CCFB-664B-AE72-5951E161285A}" srcId="{5852AC2F-2F91-E346-97E0-14D4093B3BC1}" destId="{D7D7EBD6-FBBA-614B-BBEE-FE26E38ED7E5}" srcOrd="1" destOrd="0" parTransId="{B8C4F3BF-3954-654F-9249-115C7D79B4E7}" sibTransId="{D79ACA98-30FC-FA45-8949-44014D346E95}"/>
    <dgm:cxn modelId="{F091D2EF-8464-E744-B11B-77EEBACEF54B}" type="presOf" srcId="{D79ACA98-30FC-FA45-8949-44014D346E95}" destId="{1794153D-66FD-6B4F-AFF0-36B6B108D9EB}" srcOrd="0" destOrd="0" presId="urn:microsoft.com/office/officeart/2005/8/layout/process1"/>
    <dgm:cxn modelId="{85CF78F8-D44E-344E-9C48-6601194A1587}" type="presOf" srcId="{A5FA4EAC-3E1C-7040-8C64-3ADDED3DD3FA}" destId="{A8C6FEE6-5757-DC49-8990-4B97377655AB}" srcOrd="0" destOrd="0" presId="urn:microsoft.com/office/officeart/2005/8/layout/process1"/>
    <dgm:cxn modelId="{D74E76FB-C0C7-664C-8815-110C0C070DC6}" type="presOf" srcId="{6A351EA1-376F-A846-9E92-585AD94D46A7}" destId="{5BE6DA5C-9CDF-C24A-9BCD-8E6502680E75}" srcOrd="0" destOrd="0" presId="urn:microsoft.com/office/officeart/2005/8/layout/process1"/>
    <dgm:cxn modelId="{185B2639-12B6-D549-9499-B52C78F77BE3}" type="presParOf" srcId="{5C3ACAC2-2F54-F648-856D-32429E4EE088}" destId="{E0451C2D-4BE7-134F-816D-0ECF7D6EC1EE}" srcOrd="0" destOrd="0" presId="urn:microsoft.com/office/officeart/2005/8/layout/process1"/>
    <dgm:cxn modelId="{A2B0296A-8406-CE46-9775-1251CC82BCAF}" type="presParOf" srcId="{5C3ACAC2-2F54-F648-856D-32429E4EE088}" destId="{5BE6DA5C-9CDF-C24A-9BCD-8E6502680E75}" srcOrd="1" destOrd="0" presId="urn:microsoft.com/office/officeart/2005/8/layout/process1"/>
    <dgm:cxn modelId="{53134E34-C5D6-F741-BBC3-623F6FDE7A27}" type="presParOf" srcId="{5BE6DA5C-9CDF-C24A-9BCD-8E6502680E75}" destId="{5CB47CEB-AF11-5F43-9FF5-AE1897BDBBA6}" srcOrd="0" destOrd="0" presId="urn:microsoft.com/office/officeart/2005/8/layout/process1"/>
    <dgm:cxn modelId="{AB5AAC69-69C8-9740-B72F-17E58EC4C758}" type="presParOf" srcId="{5C3ACAC2-2F54-F648-856D-32429E4EE088}" destId="{786C6324-BF33-6B4D-AA07-F4D60EB8D823}" srcOrd="2" destOrd="0" presId="urn:microsoft.com/office/officeart/2005/8/layout/process1"/>
    <dgm:cxn modelId="{39D1BA86-57B7-1949-BAB4-01089C8E24B2}" type="presParOf" srcId="{5C3ACAC2-2F54-F648-856D-32429E4EE088}" destId="{1794153D-66FD-6B4F-AFF0-36B6B108D9EB}" srcOrd="3" destOrd="0" presId="urn:microsoft.com/office/officeart/2005/8/layout/process1"/>
    <dgm:cxn modelId="{81187C2E-4A40-614E-9EDE-8CE7EBDE5634}" type="presParOf" srcId="{1794153D-66FD-6B4F-AFF0-36B6B108D9EB}" destId="{97892B10-99C4-5A43-ABF1-ADCCA8C5EE98}" srcOrd="0" destOrd="0" presId="urn:microsoft.com/office/officeart/2005/8/layout/process1"/>
    <dgm:cxn modelId="{50F03663-E698-884D-8D8C-1E8594213F7A}" type="presParOf" srcId="{5C3ACAC2-2F54-F648-856D-32429E4EE088}" destId="{A8C6FEE6-5757-DC49-8990-4B97377655AB}" srcOrd="4" destOrd="0" presId="urn:microsoft.com/office/officeart/2005/8/layout/process1"/>
    <dgm:cxn modelId="{C445629A-22F0-3B45-9274-DF31EB29178B}" type="presParOf" srcId="{5C3ACAC2-2F54-F648-856D-32429E4EE088}" destId="{96F9FA41-D91B-C546-B17E-8E45E59DBA77}" srcOrd="5" destOrd="0" presId="urn:microsoft.com/office/officeart/2005/8/layout/process1"/>
    <dgm:cxn modelId="{B760985A-3E8B-E84D-A052-B6CB9A398CB6}" type="presParOf" srcId="{96F9FA41-D91B-C546-B17E-8E45E59DBA77}" destId="{8A462957-6947-AA44-B502-0E0BAD9CFEEA}" srcOrd="0" destOrd="0" presId="urn:microsoft.com/office/officeart/2005/8/layout/process1"/>
    <dgm:cxn modelId="{9B05DE74-CF45-4148-A92A-B9B57F647DFC}" type="presParOf" srcId="{5C3ACAC2-2F54-F648-856D-32429E4EE088}" destId="{340B3980-338C-AE44-9D7F-653938D9317F}" srcOrd="6" destOrd="0" presId="urn:microsoft.com/office/officeart/2005/8/layout/process1"/>
    <dgm:cxn modelId="{97E66E92-21C2-F246-AD54-3695B265ACFB}" type="presParOf" srcId="{5C3ACAC2-2F54-F648-856D-32429E4EE088}" destId="{96C25FD0-5A4F-AF4B-8F30-ED3562B7EAF1}" srcOrd="7" destOrd="0" presId="urn:microsoft.com/office/officeart/2005/8/layout/process1"/>
    <dgm:cxn modelId="{FF1C3309-1DBF-B747-AB62-5C04D935CBFC}" type="presParOf" srcId="{96C25FD0-5A4F-AF4B-8F30-ED3562B7EAF1}" destId="{CD1DCD0B-CD1C-E14E-AC3C-D1F8F13AE7B0}" srcOrd="0" destOrd="0" presId="urn:microsoft.com/office/officeart/2005/8/layout/process1"/>
    <dgm:cxn modelId="{21452501-E002-604A-BCE7-225241D71548}" type="presParOf" srcId="{5C3ACAC2-2F54-F648-856D-32429E4EE088}" destId="{AB81FEF1-7826-C440-AE53-B3F770A50C0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12C8D-66E1-954E-9A62-86669CCABCE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4D191C7C-15C0-6648-B451-446C36A288B8}">
      <dgm:prSet/>
      <dgm:spPr/>
      <dgm:t>
        <a:bodyPr/>
        <a:lstStyle/>
        <a:p>
          <a:r>
            <a:rPr lang="fr-FR" b="1" spc="-5" dirty="0">
              <a:latin typeface="Calibri"/>
              <a:cs typeface="Calibri"/>
            </a:rPr>
            <a:t>Déma</a:t>
          </a:r>
          <a:r>
            <a:rPr lang="fr-FR" b="1" spc="-55" dirty="0">
              <a:latin typeface="Calibri"/>
              <a:cs typeface="Calibri"/>
            </a:rPr>
            <a:t>r</a:t>
          </a:r>
          <a:r>
            <a:rPr lang="fr-FR" b="1" spc="-5" dirty="0">
              <a:latin typeface="Calibri"/>
              <a:cs typeface="Calibri"/>
            </a:rPr>
            <a:t>che</a:t>
          </a:r>
          <a:endParaRPr lang="fr-FR" dirty="0"/>
        </a:p>
      </dgm:t>
    </dgm:pt>
    <dgm:pt modelId="{F270F653-65A7-1548-A943-BE33869DF65A}" type="parTrans" cxnId="{A9490B1B-232E-CB4E-B8F2-FCBE00848C81}">
      <dgm:prSet/>
      <dgm:spPr/>
      <dgm:t>
        <a:bodyPr/>
        <a:lstStyle/>
        <a:p>
          <a:endParaRPr lang="fr-FR"/>
        </a:p>
      </dgm:t>
    </dgm:pt>
    <dgm:pt modelId="{668B1588-DA39-BB42-9B54-F26662D77413}" type="sibTrans" cxnId="{A9490B1B-232E-CB4E-B8F2-FCBE00848C81}">
      <dgm:prSet/>
      <dgm:spPr/>
      <dgm:t>
        <a:bodyPr/>
        <a:lstStyle/>
        <a:p>
          <a:endParaRPr lang="fr-FR"/>
        </a:p>
      </dgm:t>
    </dgm:pt>
    <dgm:pt modelId="{3D8308E8-6859-8845-8635-F72054C6098E}" type="pres">
      <dgm:prSet presAssocID="{CA812C8D-66E1-954E-9A62-86669CCABCE7}" presName="linear" presStyleCnt="0">
        <dgm:presLayoutVars>
          <dgm:animLvl val="lvl"/>
          <dgm:resizeHandles val="exact"/>
        </dgm:presLayoutVars>
      </dgm:prSet>
      <dgm:spPr/>
    </dgm:pt>
    <dgm:pt modelId="{EB3A0D84-1D11-B945-A5F0-9EBDC782D4F7}" type="pres">
      <dgm:prSet presAssocID="{4D191C7C-15C0-6648-B451-446C36A288B8}" presName="parentText" presStyleLbl="node1" presStyleIdx="0" presStyleCnt="1" custLinFactNeighborX="6320" custLinFactNeighborY="-9570">
        <dgm:presLayoutVars>
          <dgm:chMax val="0"/>
          <dgm:bulletEnabled val="1"/>
        </dgm:presLayoutVars>
      </dgm:prSet>
      <dgm:spPr/>
    </dgm:pt>
  </dgm:ptLst>
  <dgm:cxnLst>
    <dgm:cxn modelId="{A9490B1B-232E-CB4E-B8F2-FCBE00848C81}" srcId="{CA812C8D-66E1-954E-9A62-86669CCABCE7}" destId="{4D191C7C-15C0-6648-B451-446C36A288B8}" srcOrd="0" destOrd="0" parTransId="{F270F653-65A7-1548-A943-BE33869DF65A}" sibTransId="{668B1588-DA39-BB42-9B54-F26662D77413}"/>
    <dgm:cxn modelId="{9ECDFD2F-C411-BD4A-B6B5-5F2B62DE0F16}" type="presOf" srcId="{CA812C8D-66E1-954E-9A62-86669CCABCE7}" destId="{3D8308E8-6859-8845-8635-F72054C6098E}" srcOrd="0" destOrd="0" presId="urn:microsoft.com/office/officeart/2005/8/layout/vList2"/>
    <dgm:cxn modelId="{1C67C4F6-C7F9-3346-9346-EB1420CD10D8}" type="presOf" srcId="{4D191C7C-15C0-6648-B451-446C36A288B8}" destId="{EB3A0D84-1D11-B945-A5F0-9EBDC782D4F7}" srcOrd="0" destOrd="0" presId="urn:microsoft.com/office/officeart/2005/8/layout/vList2"/>
    <dgm:cxn modelId="{671EF8A8-D008-484E-9AB7-C41A0D0BFDCA}" type="presParOf" srcId="{3D8308E8-6859-8845-8635-F72054C6098E}" destId="{EB3A0D84-1D11-B945-A5F0-9EBDC782D4F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52AC2F-2F91-E346-97E0-14D4093B3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fr-FR"/>
        </a:p>
      </dgm:t>
    </dgm:pt>
    <dgm:pt modelId="{35D124BC-65AA-C54C-BA16-B60B064045C5}">
      <dgm:prSet phldrT="[Texte]"/>
      <dgm:spPr/>
      <dgm:t>
        <a:bodyPr/>
        <a:lstStyle/>
        <a:p>
          <a:r>
            <a:rPr lang="fr-FR" b="1" spc="-5" dirty="0">
              <a:latin typeface="Calibri"/>
              <a:cs typeface="Calibri"/>
            </a:rPr>
            <a:t>Vi</a:t>
          </a:r>
          <a:r>
            <a:rPr lang="fr-FR" b="1" dirty="0">
              <a:latin typeface="Calibri"/>
              <a:cs typeface="Calibri"/>
            </a:rPr>
            <a:t>sual</a:t>
          </a:r>
          <a:r>
            <a:rPr lang="fr-FR" b="1" spc="-15" dirty="0">
              <a:latin typeface="Calibri"/>
              <a:cs typeface="Calibri"/>
            </a:rPr>
            <a:t>i</a:t>
          </a:r>
          <a:r>
            <a:rPr lang="fr-FR" b="1" dirty="0">
              <a:latin typeface="Calibri"/>
              <a:cs typeface="Calibri"/>
            </a:rPr>
            <a:t>s</a:t>
          </a:r>
          <a:r>
            <a:rPr lang="fr-FR" b="1" spc="-25" dirty="0">
              <a:latin typeface="Calibri"/>
              <a:cs typeface="Calibri"/>
            </a:rPr>
            <a:t>a</a:t>
          </a:r>
          <a:r>
            <a:rPr lang="fr-FR" b="1" dirty="0">
              <a:latin typeface="Calibri"/>
              <a:cs typeface="Calibri"/>
            </a:rPr>
            <a:t>ti</a:t>
          </a:r>
          <a:r>
            <a:rPr lang="fr-FR" b="1" spc="-10" dirty="0">
              <a:latin typeface="Calibri"/>
              <a:cs typeface="Calibri"/>
            </a:rPr>
            <a:t>o</a:t>
          </a:r>
          <a:r>
            <a:rPr lang="fr-FR" b="1" dirty="0">
              <a:latin typeface="Calibri"/>
              <a:cs typeface="Calibri"/>
            </a:rPr>
            <a:t>n  </a:t>
          </a:r>
          <a:r>
            <a:rPr lang="fr-FR" b="1" spc="-5" dirty="0">
              <a:latin typeface="Calibri"/>
              <a:cs typeface="Calibri"/>
            </a:rPr>
            <a:t>2D</a:t>
          </a:r>
          <a:endParaRPr lang="fr-FR" dirty="0">
            <a:solidFill>
              <a:schemeClr val="bg1"/>
            </a:solidFill>
          </a:endParaRPr>
        </a:p>
      </dgm:t>
    </dgm:pt>
    <dgm:pt modelId="{57281EF3-1651-DB49-BC82-32FD101CB795}" type="parTrans" cxnId="{2EAC39B5-B654-194C-9E75-2E2A04142BB0}">
      <dgm:prSet/>
      <dgm:spPr/>
      <dgm:t>
        <a:bodyPr/>
        <a:lstStyle/>
        <a:p>
          <a:endParaRPr lang="fr-FR"/>
        </a:p>
      </dgm:t>
    </dgm:pt>
    <dgm:pt modelId="{B0C3184D-495F-7D49-9B7C-C24671948645}" type="sibTrans" cxnId="{2EAC39B5-B654-194C-9E75-2E2A04142BB0}">
      <dgm:prSet/>
      <dgm:spPr/>
      <dgm:t>
        <a:bodyPr/>
        <a:lstStyle/>
        <a:p>
          <a:endParaRPr lang="fr-FR"/>
        </a:p>
      </dgm:t>
    </dgm:pt>
    <dgm:pt modelId="{078B9BD4-5B6F-2C43-998E-907852004CB7}">
      <dgm:prSet phldrT="[Texte]"/>
      <dgm:spPr/>
      <dgm:t>
        <a:bodyPr/>
        <a:lstStyle/>
        <a:p>
          <a:r>
            <a:rPr lang="fr-FR" b="1" dirty="0">
              <a:latin typeface="Calibri"/>
              <a:cs typeface="Calibri"/>
            </a:rPr>
            <a:t>ARI</a:t>
          </a:r>
          <a:r>
            <a:rPr lang="fr-FR" b="1" spc="-75" dirty="0">
              <a:latin typeface="Calibri"/>
              <a:cs typeface="Calibri"/>
            </a:rPr>
            <a:t> </a:t>
          </a:r>
          <a:r>
            <a:rPr lang="fr-FR" b="1" spc="-10" dirty="0">
              <a:latin typeface="Calibri"/>
              <a:cs typeface="Calibri"/>
            </a:rPr>
            <a:t>score=0,4616</a:t>
          </a:r>
          <a:endParaRPr lang="fr-FR" dirty="0">
            <a:solidFill>
              <a:schemeClr val="bg1"/>
            </a:solidFill>
          </a:endParaRPr>
        </a:p>
      </dgm:t>
    </dgm:pt>
    <dgm:pt modelId="{70321E13-A3D8-6840-8545-BA366E4D1D11}" type="parTrans" cxnId="{CC4F23BF-C02E-664B-A300-AAE022871469}">
      <dgm:prSet/>
      <dgm:spPr/>
      <dgm:t>
        <a:bodyPr/>
        <a:lstStyle/>
        <a:p>
          <a:endParaRPr lang="fr-FR"/>
        </a:p>
      </dgm:t>
    </dgm:pt>
    <dgm:pt modelId="{51D3D68E-E289-7C4A-95E9-B735F25BE9D0}" type="sibTrans" cxnId="{CC4F23BF-C02E-664B-A300-AAE022871469}">
      <dgm:prSet/>
      <dgm:spPr/>
      <dgm:t>
        <a:bodyPr/>
        <a:lstStyle/>
        <a:p>
          <a:endParaRPr lang="fr-FR"/>
        </a:p>
      </dgm:t>
    </dgm:pt>
    <dgm:pt modelId="{D7D7EBD6-FBBA-614B-BBEE-FE26E38ED7E5}">
      <dgm:prSet/>
      <dgm:spPr/>
      <dgm:t>
        <a:bodyPr/>
        <a:lstStyle/>
        <a:p>
          <a:r>
            <a:rPr lang="fr-FR" b="1" spc="-5" dirty="0">
              <a:latin typeface="Calibri"/>
              <a:cs typeface="Calibri"/>
            </a:rPr>
            <a:t>TSNE</a:t>
          </a:r>
          <a:r>
            <a:rPr lang="fr-FR" b="1" spc="-50" dirty="0">
              <a:latin typeface="Calibri"/>
              <a:cs typeface="Calibri"/>
            </a:rPr>
            <a:t> </a:t>
          </a:r>
          <a:r>
            <a:rPr lang="fr-FR" b="1" dirty="0">
              <a:latin typeface="Calibri"/>
              <a:cs typeface="Calibri"/>
            </a:rPr>
            <a:t>-</a:t>
          </a:r>
          <a:r>
            <a:rPr lang="fr-FR" b="1" spc="-40" dirty="0">
              <a:latin typeface="Calibri"/>
              <a:cs typeface="Calibri"/>
            </a:rPr>
            <a:t> </a:t>
          </a:r>
          <a:r>
            <a:rPr lang="fr-FR" b="1" spc="-5" dirty="0">
              <a:latin typeface="Calibri"/>
              <a:cs typeface="Calibri"/>
            </a:rPr>
            <a:t>2D</a:t>
          </a:r>
          <a:endParaRPr lang="fr-FR" dirty="0">
            <a:solidFill>
              <a:schemeClr val="bg1"/>
            </a:solidFill>
            <a:latin typeface="Calibri"/>
            <a:cs typeface="Calibri"/>
          </a:endParaRPr>
        </a:p>
      </dgm:t>
    </dgm:pt>
    <dgm:pt modelId="{B8C4F3BF-3954-654F-9249-115C7D79B4E7}" type="parTrans" cxnId="{6788D0C7-CCFB-664B-AE72-5951E161285A}">
      <dgm:prSet/>
      <dgm:spPr/>
      <dgm:t>
        <a:bodyPr/>
        <a:lstStyle/>
        <a:p>
          <a:endParaRPr lang="fr-FR"/>
        </a:p>
      </dgm:t>
    </dgm:pt>
    <dgm:pt modelId="{D79ACA98-30FC-FA45-8949-44014D346E95}" type="sibTrans" cxnId="{6788D0C7-CCFB-664B-AE72-5951E161285A}">
      <dgm:prSet/>
      <dgm:spPr/>
      <dgm:t>
        <a:bodyPr/>
        <a:lstStyle/>
        <a:p>
          <a:endParaRPr lang="fr-FR"/>
        </a:p>
      </dgm:t>
    </dgm:pt>
    <dgm:pt modelId="{5E193B8C-6989-CB46-B4DE-30706265A16D}">
      <dgm:prSet/>
      <dgm:spPr/>
      <dgm:t>
        <a:bodyPr/>
        <a:lstStyle/>
        <a:p>
          <a:r>
            <a:rPr lang="fr-FR" dirty="0"/>
            <a:t>K-MEANS</a:t>
          </a:r>
        </a:p>
      </dgm:t>
    </dgm:pt>
    <dgm:pt modelId="{7B53F8BC-1F6C-AE45-8B7E-041B7CF8BF31}" type="parTrans" cxnId="{5B4D4149-D2FB-8D4C-9E5B-EBA6B5C5739E}">
      <dgm:prSet/>
      <dgm:spPr/>
      <dgm:t>
        <a:bodyPr/>
        <a:lstStyle/>
        <a:p>
          <a:endParaRPr lang="fr-FR"/>
        </a:p>
      </dgm:t>
    </dgm:pt>
    <dgm:pt modelId="{B6B96947-5F64-BC44-AF7B-78415A8B4101}" type="sibTrans" cxnId="{5B4D4149-D2FB-8D4C-9E5B-EBA6B5C5739E}">
      <dgm:prSet/>
      <dgm:spPr/>
      <dgm:t>
        <a:bodyPr/>
        <a:lstStyle/>
        <a:p>
          <a:endParaRPr lang="fr-FR"/>
        </a:p>
      </dgm:t>
    </dgm:pt>
    <dgm:pt modelId="{5C3ACAC2-2F54-F648-856D-32429E4EE088}" type="pres">
      <dgm:prSet presAssocID="{5852AC2F-2F91-E346-97E0-14D4093B3BC1}" presName="Name0" presStyleCnt="0">
        <dgm:presLayoutVars>
          <dgm:dir/>
          <dgm:resizeHandles val="exact"/>
        </dgm:presLayoutVars>
      </dgm:prSet>
      <dgm:spPr/>
    </dgm:pt>
    <dgm:pt modelId="{786C6324-BF33-6B4D-AA07-F4D60EB8D823}" type="pres">
      <dgm:prSet presAssocID="{D7D7EBD6-FBBA-614B-BBEE-FE26E38ED7E5}" presName="node" presStyleLbl="node1" presStyleIdx="0" presStyleCnt="4" custAng="0" custScaleX="50539" custScaleY="126613" custLinFactNeighborX="64711" custLinFactNeighborY="388">
        <dgm:presLayoutVars>
          <dgm:bulletEnabled val="1"/>
        </dgm:presLayoutVars>
      </dgm:prSet>
      <dgm:spPr/>
    </dgm:pt>
    <dgm:pt modelId="{1794153D-66FD-6B4F-AFF0-36B6B108D9EB}" type="pres">
      <dgm:prSet presAssocID="{D79ACA98-30FC-FA45-8949-44014D346E95}" presName="sibTrans" presStyleLbl="sibTrans2D1" presStyleIdx="0" presStyleCnt="3" custScaleX="54294" custLinFactNeighborX="63298" custLinFactNeighborY="-5873"/>
      <dgm:spPr/>
    </dgm:pt>
    <dgm:pt modelId="{97892B10-99C4-5A43-ABF1-ADCCA8C5EE98}" type="pres">
      <dgm:prSet presAssocID="{D79ACA98-30FC-FA45-8949-44014D346E95}" presName="connectorText" presStyleLbl="sibTrans2D1" presStyleIdx="0" presStyleCnt="3"/>
      <dgm:spPr/>
    </dgm:pt>
    <dgm:pt modelId="{340B3980-338C-AE44-9D7F-653938D9317F}" type="pres">
      <dgm:prSet presAssocID="{35D124BC-65AA-C54C-BA16-B60B064045C5}" presName="node" presStyleLbl="node1" presStyleIdx="1" presStyleCnt="4" custScaleX="68277" custScaleY="126613" custLinFactX="68226" custLinFactNeighborX="100000" custLinFactNeighborY="300">
        <dgm:presLayoutVars>
          <dgm:bulletEnabled val="1"/>
        </dgm:presLayoutVars>
      </dgm:prSet>
      <dgm:spPr/>
    </dgm:pt>
    <dgm:pt modelId="{96C25FD0-5A4F-AF4B-8F30-ED3562B7EAF1}" type="pres">
      <dgm:prSet presAssocID="{B0C3184D-495F-7D49-9B7C-C24671948645}" presName="sibTrans" presStyleLbl="sibTrans2D1" presStyleIdx="1" presStyleCnt="3" custLinFactNeighborX="45643" custLinFactNeighborY="-8220"/>
      <dgm:spPr/>
    </dgm:pt>
    <dgm:pt modelId="{CD1DCD0B-CD1C-E14E-AC3C-D1F8F13AE7B0}" type="pres">
      <dgm:prSet presAssocID="{B0C3184D-495F-7D49-9B7C-C24671948645}" presName="connectorText" presStyleLbl="sibTrans2D1" presStyleIdx="1" presStyleCnt="3"/>
      <dgm:spPr/>
    </dgm:pt>
    <dgm:pt modelId="{AB81FEF1-7826-C440-AE53-B3F770A50C01}" type="pres">
      <dgm:prSet presAssocID="{078B9BD4-5B6F-2C43-998E-907852004CB7}" presName="node" presStyleLbl="node1" presStyleIdx="2" presStyleCnt="4" custScaleX="59027" custScaleY="126613" custLinFactX="52593" custLinFactNeighborX="100000" custLinFactNeighborY="-783">
        <dgm:presLayoutVars>
          <dgm:bulletEnabled val="1"/>
        </dgm:presLayoutVars>
      </dgm:prSet>
      <dgm:spPr/>
    </dgm:pt>
    <dgm:pt modelId="{B98533E4-0ACF-5442-B054-C2BB73362973}" type="pres">
      <dgm:prSet presAssocID="{51D3D68E-E289-7C4A-95E9-B735F25BE9D0}" presName="sibTrans" presStyleLbl="sibTrans2D1" presStyleIdx="2" presStyleCnt="3" custAng="10816751" custScaleX="40128" custLinFactX="-100000" custLinFactNeighborX="-110404" custLinFactNeighborY="441"/>
      <dgm:spPr/>
    </dgm:pt>
    <dgm:pt modelId="{DC7E3F98-5F8E-E04C-B480-B9AA6EFB68D1}" type="pres">
      <dgm:prSet presAssocID="{51D3D68E-E289-7C4A-95E9-B735F25BE9D0}" presName="connectorText" presStyleLbl="sibTrans2D1" presStyleIdx="2" presStyleCnt="3"/>
      <dgm:spPr/>
    </dgm:pt>
    <dgm:pt modelId="{B0D36751-E032-7E4A-900C-E7D2FF05E700}" type="pres">
      <dgm:prSet presAssocID="{5E193B8C-6989-CB46-B4DE-30706265A16D}" presName="node" presStyleLbl="node1" presStyleIdx="3" presStyleCnt="4" custScaleX="52830" custScaleY="120194" custLinFactX="-70156" custLinFactNeighborX="-100000" custLinFactNeighborY="121">
        <dgm:presLayoutVars>
          <dgm:bulletEnabled val="1"/>
        </dgm:presLayoutVars>
      </dgm:prSet>
      <dgm:spPr/>
    </dgm:pt>
  </dgm:ptLst>
  <dgm:cxnLst>
    <dgm:cxn modelId="{0392E618-E8A7-784E-B517-01C3CD2AFA60}" type="presOf" srcId="{51D3D68E-E289-7C4A-95E9-B735F25BE9D0}" destId="{B98533E4-0ACF-5442-B054-C2BB73362973}" srcOrd="0" destOrd="0" presId="urn:microsoft.com/office/officeart/2005/8/layout/process1"/>
    <dgm:cxn modelId="{BBAC2936-D482-F74D-A109-C0A260195DD8}" type="presOf" srcId="{5852AC2F-2F91-E346-97E0-14D4093B3BC1}" destId="{5C3ACAC2-2F54-F648-856D-32429E4EE088}" srcOrd="0" destOrd="0" presId="urn:microsoft.com/office/officeart/2005/8/layout/process1"/>
    <dgm:cxn modelId="{5B4D4149-D2FB-8D4C-9E5B-EBA6B5C5739E}" srcId="{5852AC2F-2F91-E346-97E0-14D4093B3BC1}" destId="{5E193B8C-6989-CB46-B4DE-30706265A16D}" srcOrd="3" destOrd="0" parTransId="{7B53F8BC-1F6C-AE45-8B7E-041B7CF8BF31}" sibTransId="{B6B96947-5F64-BC44-AF7B-78415A8B4101}"/>
    <dgm:cxn modelId="{A99C864B-F343-784B-B72A-8CB8E6731011}" type="presOf" srcId="{B0C3184D-495F-7D49-9B7C-C24671948645}" destId="{96C25FD0-5A4F-AF4B-8F30-ED3562B7EAF1}" srcOrd="0" destOrd="0" presId="urn:microsoft.com/office/officeart/2005/8/layout/process1"/>
    <dgm:cxn modelId="{55BD2E80-273B-E54B-A5A5-F6DC51D9E667}" type="presOf" srcId="{D7D7EBD6-FBBA-614B-BBEE-FE26E38ED7E5}" destId="{786C6324-BF33-6B4D-AA07-F4D60EB8D823}" srcOrd="0" destOrd="0" presId="urn:microsoft.com/office/officeart/2005/8/layout/process1"/>
    <dgm:cxn modelId="{7D7A5591-7F31-C54E-87C2-4B9C89FF9564}" type="presOf" srcId="{078B9BD4-5B6F-2C43-998E-907852004CB7}" destId="{AB81FEF1-7826-C440-AE53-B3F770A50C01}" srcOrd="0" destOrd="0" presId="urn:microsoft.com/office/officeart/2005/8/layout/process1"/>
    <dgm:cxn modelId="{003BAB98-846B-B345-A7F1-F869DB70138D}" type="presOf" srcId="{35D124BC-65AA-C54C-BA16-B60B064045C5}" destId="{340B3980-338C-AE44-9D7F-653938D9317F}" srcOrd="0" destOrd="0" presId="urn:microsoft.com/office/officeart/2005/8/layout/process1"/>
    <dgm:cxn modelId="{426EB998-DB45-9847-BE83-80810F058787}" type="presOf" srcId="{D79ACA98-30FC-FA45-8949-44014D346E95}" destId="{97892B10-99C4-5A43-ABF1-ADCCA8C5EE98}" srcOrd="1" destOrd="0" presId="urn:microsoft.com/office/officeart/2005/8/layout/process1"/>
    <dgm:cxn modelId="{E03257B0-BC44-3C4D-9232-AAD141C768E5}" type="presOf" srcId="{B0C3184D-495F-7D49-9B7C-C24671948645}" destId="{CD1DCD0B-CD1C-E14E-AC3C-D1F8F13AE7B0}" srcOrd="1" destOrd="0" presId="urn:microsoft.com/office/officeart/2005/8/layout/process1"/>
    <dgm:cxn modelId="{2EAC39B5-B654-194C-9E75-2E2A04142BB0}" srcId="{5852AC2F-2F91-E346-97E0-14D4093B3BC1}" destId="{35D124BC-65AA-C54C-BA16-B60B064045C5}" srcOrd="1" destOrd="0" parTransId="{57281EF3-1651-DB49-BC82-32FD101CB795}" sibTransId="{B0C3184D-495F-7D49-9B7C-C24671948645}"/>
    <dgm:cxn modelId="{C39AEDBA-93C0-A940-A1A7-A5289AE7226E}" type="presOf" srcId="{51D3D68E-E289-7C4A-95E9-B735F25BE9D0}" destId="{DC7E3F98-5F8E-E04C-B480-B9AA6EFB68D1}" srcOrd="1" destOrd="0" presId="urn:microsoft.com/office/officeart/2005/8/layout/process1"/>
    <dgm:cxn modelId="{ADFCF6BB-F434-FE44-9909-7F411D6C6A88}" type="presOf" srcId="{5E193B8C-6989-CB46-B4DE-30706265A16D}" destId="{B0D36751-E032-7E4A-900C-E7D2FF05E700}" srcOrd="0" destOrd="0" presId="urn:microsoft.com/office/officeart/2005/8/layout/process1"/>
    <dgm:cxn modelId="{CC4F23BF-C02E-664B-A300-AAE022871469}" srcId="{5852AC2F-2F91-E346-97E0-14D4093B3BC1}" destId="{078B9BD4-5B6F-2C43-998E-907852004CB7}" srcOrd="2" destOrd="0" parTransId="{70321E13-A3D8-6840-8545-BA366E4D1D11}" sibTransId="{51D3D68E-E289-7C4A-95E9-B735F25BE9D0}"/>
    <dgm:cxn modelId="{6788D0C7-CCFB-664B-AE72-5951E161285A}" srcId="{5852AC2F-2F91-E346-97E0-14D4093B3BC1}" destId="{D7D7EBD6-FBBA-614B-BBEE-FE26E38ED7E5}" srcOrd="0" destOrd="0" parTransId="{B8C4F3BF-3954-654F-9249-115C7D79B4E7}" sibTransId="{D79ACA98-30FC-FA45-8949-44014D346E95}"/>
    <dgm:cxn modelId="{F091D2EF-8464-E744-B11B-77EEBACEF54B}" type="presOf" srcId="{D79ACA98-30FC-FA45-8949-44014D346E95}" destId="{1794153D-66FD-6B4F-AFF0-36B6B108D9EB}" srcOrd="0" destOrd="0" presId="urn:microsoft.com/office/officeart/2005/8/layout/process1"/>
    <dgm:cxn modelId="{AB5AAC69-69C8-9740-B72F-17E58EC4C758}" type="presParOf" srcId="{5C3ACAC2-2F54-F648-856D-32429E4EE088}" destId="{786C6324-BF33-6B4D-AA07-F4D60EB8D823}" srcOrd="0" destOrd="0" presId="urn:microsoft.com/office/officeart/2005/8/layout/process1"/>
    <dgm:cxn modelId="{39D1BA86-57B7-1949-BAB4-01089C8E24B2}" type="presParOf" srcId="{5C3ACAC2-2F54-F648-856D-32429E4EE088}" destId="{1794153D-66FD-6B4F-AFF0-36B6B108D9EB}" srcOrd="1" destOrd="0" presId="urn:microsoft.com/office/officeart/2005/8/layout/process1"/>
    <dgm:cxn modelId="{81187C2E-4A40-614E-9EDE-8CE7EBDE5634}" type="presParOf" srcId="{1794153D-66FD-6B4F-AFF0-36B6B108D9EB}" destId="{97892B10-99C4-5A43-ABF1-ADCCA8C5EE98}" srcOrd="0" destOrd="0" presId="urn:microsoft.com/office/officeart/2005/8/layout/process1"/>
    <dgm:cxn modelId="{9B05DE74-CF45-4148-A92A-B9B57F647DFC}" type="presParOf" srcId="{5C3ACAC2-2F54-F648-856D-32429E4EE088}" destId="{340B3980-338C-AE44-9D7F-653938D9317F}" srcOrd="2" destOrd="0" presId="urn:microsoft.com/office/officeart/2005/8/layout/process1"/>
    <dgm:cxn modelId="{97E66E92-21C2-F246-AD54-3695B265ACFB}" type="presParOf" srcId="{5C3ACAC2-2F54-F648-856D-32429E4EE088}" destId="{96C25FD0-5A4F-AF4B-8F30-ED3562B7EAF1}" srcOrd="3" destOrd="0" presId="urn:microsoft.com/office/officeart/2005/8/layout/process1"/>
    <dgm:cxn modelId="{FF1C3309-1DBF-B747-AB62-5C04D935CBFC}" type="presParOf" srcId="{96C25FD0-5A4F-AF4B-8F30-ED3562B7EAF1}" destId="{CD1DCD0B-CD1C-E14E-AC3C-D1F8F13AE7B0}" srcOrd="0" destOrd="0" presId="urn:microsoft.com/office/officeart/2005/8/layout/process1"/>
    <dgm:cxn modelId="{21452501-E002-604A-BCE7-225241D71548}" type="presParOf" srcId="{5C3ACAC2-2F54-F648-856D-32429E4EE088}" destId="{AB81FEF1-7826-C440-AE53-B3F770A50C01}" srcOrd="4" destOrd="0" presId="urn:microsoft.com/office/officeart/2005/8/layout/process1"/>
    <dgm:cxn modelId="{900252B0-D231-7640-92FB-6EAECF9A8F06}" type="presParOf" srcId="{5C3ACAC2-2F54-F648-856D-32429E4EE088}" destId="{B98533E4-0ACF-5442-B054-C2BB73362973}" srcOrd="5" destOrd="0" presId="urn:microsoft.com/office/officeart/2005/8/layout/process1"/>
    <dgm:cxn modelId="{2380A46E-456E-9C40-9286-4148ED69F66D}" type="presParOf" srcId="{B98533E4-0ACF-5442-B054-C2BB73362973}" destId="{DC7E3F98-5F8E-E04C-B480-B9AA6EFB68D1}" srcOrd="0" destOrd="0" presId="urn:microsoft.com/office/officeart/2005/8/layout/process1"/>
    <dgm:cxn modelId="{232A62AE-D2DB-7B4A-AB2F-3C3E747403E7}" type="presParOf" srcId="{5C3ACAC2-2F54-F648-856D-32429E4EE088}" destId="{B0D36751-E032-7E4A-900C-E7D2FF05E70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52AC2F-2F91-E346-97E0-14D4093B3BC1}" type="doc">
      <dgm:prSet loTypeId="urn:microsoft.com/office/officeart/2005/8/layout/process1" loCatId="process" qsTypeId="urn:microsoft.com/office/officeart/2005/8/quickstyle/simple1" qsCatId="simple" csTypeId="urn:microsoft.com/office/officeart/2005/8/colors/accent1_2" csCatId="accent1" phldr="1"/>
      <dgm:spPr/>
    </dgm:pt>
    <dgm:pt modelId="{35D124BC-65AA-C54C-BA16-B60B064045C5}">
      <dgm:prSet phldrT="[Texte]"/>
      <dgm:spPr/>
      <dgm:t>
        <a:bodyPr/>
        <a:lstStyle/>
        <a:p>
          <a:r>
            <a:rPr lang="fr-FR" b="1" spc="-5" dirty="0">
              <a:latin typeface="Calibri"/>
              <a:cs typeface="Calibri"/>
            </a:rPr>
            <a:t>Vi</a:t>
          </a:r>
          <a:r>
            <a:rPr lang="fr-FR" b="1" dirty="0">
              <a:latin typeface="Calibri"/>
              <a:cs typeface="Calibri"/>
            </a:rPr>
            <a:t>sual</a:t>
          </a:r>
          <a:r>
            <a:rPr lang="fr-FR" b="1" spc="-15" dirty="0">
              <a:latin typeface="Calibri"/>
              <a:cs typeface="Calibri"/>
            </a:rPr>
            <a:t>i</a:t>
          </a:r>
          <a:r>
            <a:rPr lang="fr-FR" b="1" dirty="0">
              <a:latin typeface="Calibri"/>
              <a:cs typeface="Calibri"/>
            </a:rPr>
            <a:t>s</a:t>
          </a:r>
          <a:r>
            <a:rPr lang="fr-FR" b="1" spc="-25" dirty="0">
              <a:latin typeface="Calibri"/>
              <a:cs typeface="Calibri"/>
            </a:rPr>
            <a:t>a</a:t>
          </a:r>
          <a:r>
            <a:rPr lang="fr-FR" b="1" dirty="0">
              <a:latin typeface="Calibri"/>
              <a:cs typeface="Calibri"/>
            </a:rPr>
            <a:t>ti</a:t>
          </a:r>
          <a:r>
            <a:rPr lang="fr-FR" b="1" spc="-10" dirty="0">
              <a:latin typeface="Calibri"/>
              <a:cs typeface="Calibri"/>
            </a:rPr>
            <a:t>o</a:t>
          </a:r>
          <a:r>
            <a:rPr lang="fr-FR" b="1" dirty="0">
              <a:latin typeface="Calibri"/>
              <a:cs typeface="Calibri"/>
            </a:rPr>
            <a:t>n  </a:t>
          </a:r>
          <a:r>
            <a:rPr lang="fr-FR" b="1" spc="-5" dirty="0">
              <a:latin typeface="Calibri"/>
              <a:cs typeface="Calibri"/>
            </a:rPr>
            <a:t>2D</a:t>
          </a:r>
          <a:endParaRPr lang="fr-FR" dirty="0">
            <a:solidFill>
              <a:schemeClr val="bg1"/>
            </a:solidFill>
          </a:endParaRPr>
        </a:p>
      </dgm:t>
    </dgm:pt>
    <dgm:pt modelId="{57281EF3-1651-DB49-BC82-32FD101CB795}" type="parTrans" cxnId="{2EAC39B5-B654-194C-9E75-2E2A04142BB0}">
      <dgm:prSet/>
      <dgm:spPr/>
      <dgm:t>
        <a:bodyPr/>
        <a:lstStyle/>
        <a:p>
          <a:endParaRPr lang="fr-FR"/>
        </a:p>
      </dgm:t>
    </dgm:pt>
    <dgm:pt modelId="{B0C3184D-495F-7D49-9B7C-C24671948645}" type="sibTrans" cxnId="{2EAC39B5-B654-194C-9E75-2E2A04142BB0}">
      <dgm:prSet/>
      <dgm:spPr/>
      <dgm:t>
        <a:bodyPr/>
        <a:lstStyle/>
        <a:p>
          <a:endParaRPr lang="fr-FR"/>
        </a:p>
      </dgm:t>
    </dgm:pt>
    <dgm:pt modelId="{078B9BD4-5B6F-2C43-998E-907852004CB7}">
      <dgm:prSet phldrT="[Texte]"/>
      <dgm:spPr/>
      <dgm:t>
        <a:bodyPr/>
        <a:lstStyle/>
        <a:p>
          <a:r>
            <a:rPr lang="fr-FR" b="1" dirty="0">
              <a:latin typeface="Calibri"/>
              <a:cs typeface="Calibri"/>
            </a:rPr>
            <a:t>ARI</a:t>
          </a:r>
          <a:r>
            <a:rPr lang="fr-FR" b="1" spc="-75" dirty="0">
              <a:latin typeface="Calibri"/>
              <a:cs typeface="Calibri"/>
            </a:rPr>
            <a:t> </a:t>
          </a:r>
          <a:r>
            <a:rPr lang="fr-FR" b="1" spc="-10" dirty="0">
              <a:latin typeface="Calibri"/>
              <a:cs typeface="Calibri"/>
            </a:rPr>
            <a:t>score=0,4639</a:t>
          </a:r>
          <a:endParaRPr lang="fr-FR" dirty="0">
            <a:solidFill>
              <a:schemeClr val="bg1"/>
            </a:solidFill>
          </a:endParaRPr>
        </a:p>
      </dgm:t>
    </dgm:pt>
    <dgm:pt modelId="{70321E13-A3D8-6840-8545-BA366E4D1D11}" type="parTrans" cxnId="{CC4F23BF-C02E-664B-A300-AAE022871469}">
      <dgm:prSet/>
      <dgm:spPr/>
      <dgm:t>
        <a:bodyPr/>
        <a:lstStyle/>
        <a:p>
          <a:endParaRPr lang="fr-FR"/>
        </a:p>
      </dgm:t>
    </dgm:pt>
    <dgm:pt modelId="{51D3D68E-E289-7C4A-95E9-B735F25BE9D0}" type="sibTrans" cxnId="{CC4F23BF-C02E-664B-A300-AAE022871469}">
      <dgm:prSet/>
      <dgm:spPr/>
      <dgm:t>
        <a:bodyPr/>
        <a:lstStyle/>
        <a:p>
          <a:endParaRPr lang="fr-FR"/>
        </a:p>
      </dgm:t>
    </dgm:pt>
    <dgm:pt modelId="{D7D7EBD6-FBBA-614B-BBEE-FE26E38ED7E5}">
      <dgm:prSet/>
      <dgm:spPr/>
      <dgm:t>
        <a:bodyPr/>
        <a:lstStyle/>
        <a:p>
          <a:r>
            <a:rPr lang="fr-FR" b="1" spc="-5" dirty="0">
              <a:latin typeface="Calibri"/>
              <a:cs typeface="Calibri"/>
            </a:rPr>
            <a:t>TSNE</a:t>
          </a:r>
          <a:r>
            <a:rPr lang="fr-FR" b="1" spc="-50" dirty="0">
              <a:latin typeface="Calibri"/>
              <a:cs typeface="Calibri"/>
            </a:rPr>
            <a:t> </a:t>
          </a:r>
          <a:r>
            <a:rPr lang="fr-FR" b="1" dirty="0">
              <a:latin typeface="Calibri"/>
              <a:cs typeface="Calibri"/>
            </a:rPr>
            <a:t>-</a:t>
          </a:r>
          <a:r>
            <a:rPr lang="fr-FR" b="1" spc="-40" dirty="0">
              <a:latin typeface="Calibri"/>
              <a:cs typeface="Calibri"/>
            </a:rPr>
            <a:t> </a:t>
          </a:r>
          <a:r>
            <a:rPr lang="fr-FR" b="1" spc="-5" dirty="0">
              <a:latin typeface="Calibri"/>
              <a:cs typeface="Calibri"/>
            </a:rPr>
            <a:t>2D</a:t>
          </a:r>
          <a:endParaRPr lang="fr-FR" dirty="0">
            <a:solidFill>
              <a:schemeClr val="bg1"/>
            </a:solidFill>
            <a:latin typeface="Calibri"/>
            <a:cs typeface="Calibri"/>
          </a:endParaRPr>
        </a:p>
      </dgm:t>
    </dgm:pt>
    <dgm:pt modelId="{B8C4F3BF-3954-654F-9249-115C7D79B4E7}" type="parTrans" cxnId="{6788D0C7-CCFB-664B-AE72-5951E161285A}">
      <dgm:prSet/>
      <dgm:spPr/>
      <dgm:t>
        <a:bodyPr/>
        <a:lstStyle/>
        <a:p>
          <a:endParaRPr lang="fr-FR"/>
        </a:p>
      </dgm:t>
    </dgm:pt>
    <dgm:pt modelId="{D79ACA98-30FC-FA45-8949-44014D346E95}" type="sibTrans" cxnId="{6788D0C7-CCFB-664B-AE72-5951E161285A}">
      <dgm:prSet/>
      <dgm:spPr/>
      <dgm:t>
        <a:bodyPr/>
        <a:lstStyle/>
        <a:p>
          <a:endParaRPr lang="fr-FR"/>
        </a:p>
      </dgm:t>
    </dgm:pt>
    <dgm:pt modelId="{286C6E4C-883F-3145-BA40-BECC44612FDC}">
      <dgm:prSet/>
      <dgm:spPr/>
      <dgm:t>
        <a:bodyPr/>
        <a:lstStyle/>
        <a:p>
          <a:r>
            <a:rPr lang="fr-FR" dirty="0"/>
            <a:t>K-MEANS</a:t>
          </a:r>
        </a:p>
      </dgm:t>
    </dgm:pt>
    <dgm:pt modelId="{DAB3287D-5F98-314F-99E1-A5FA5CB0D943}" type="parTrans" cxnId="{9A99CA90-F89B-1D43-9AD0-5FA8AA04060A}">
      <dgm:prSet/>
      <dgm:spPr/>
      <dgm:t>
        <a:bodyPr/>
        <a:lstStyle/>
        <a:p>
          <a:endParaRPr lang="fr-FR"/>
        </a:p>
      </dgm:t>
    </dgm:pt>
    <dgm:pt modelId="{16495C98-0A12-E44B-9D0C-C0B10293F461}" type="sibTrans" cxnId="{9A99CA90-F89B-1D43-9AD0-5FA8AA04060A}">
      <dgm:prSet/>
      <dgm:spPr/>
      <dgm:t>
        <a:bodyPr/>
        <a:lstStyle/>
        <a:p>
          <a:endParaRPr lang="fr-FR"/>
        </a:p>
      </dgm:t>
    </dgm:pt>
    <dgm:pt modelId="{5C3ACAC2-2F54-F648-856D-32429E4EE088}" type="pres">
      <dgm:prSet presAssocID="{5852AC2F-2F91-E346-97E0-14D4093B3BC1}" presName="Name0" presStyleCnt="0">
        <dgm:presLayoutVars>
          <dgm:dir/>
          <dgm:resizeHandles val="exact"/>
        </dgm:presLayoutVars>
      </dgm:prSet>
      <dgm:spPr/>
    </dgm:pt>
    <dgm:pt modelId="{786C6324-BF33-6B4D-AA07-F4D60EB8D823}" type="pres">
      <dgm:prSet presAssocID="{D7D7EBD6-FBBA-614B-BBEE-FE26E38ED7E5}" presName="node" presStyleLbl="node1" presStyleIdx="0" presStyleCnt="4" custAng="0" custScaleX="50539" custScaleY="126613" custLinFactX="11897" custLinFactNeighborX="100000" custLinFactNeighborY="3399">
        <dgm:presLayoutVars>
          <dgm:bulletEnabled val="1"/>
        </dgm:presLayoutVars>
      </dgm:prSet>
      <dgm:spPr/>
    </dgm:pt>
    <dgm:pt modelId="{1794153D-66FD-6B4F-AFF0-36B6B108D9EB}" type="pres">
      <dgm:prSet presAssocID="{D79ACA98-30FC-FA45-8949-44014D346E95}" presName="sibTrans" presStyleLbl="sibTrans2D1" presStyleIdx="0" presStyleCnt="3" custScaleX="114716" custLinFactNeighborX="11928" custLinFactNeighborY="-1111"/>
      <dgm:spPr/>
    </dgm:pt>
    <dgm:pt modelId="{97892B10-99C4-5A43-ABF1-ADCCA8C5EE98}" type="pres">
      <dgm:prSet presAssocID="{D79ACA98-30FC-FA45-8949-44014D346E95}" presName="connectorText" presStyleLbl="sibTrans2D1" presStyleIdx="0" presStyleCnt="3"/>
      <dgm:spPr/>
    </dgm:pt>
    <dgm:pt modelId="{CBC2DE46-FED0-6C4B-9672-683203E5B979}" type="pres">
      <dgm:prSet presAssocID="{286C6E4C-883F-3145-BA40-BECC44612FDC}" presName="node" presStyleLbl="node1" presStyleIdx="1" presStyleCnt="4" custScaleX="52830" custScaleY="120194" custLinFactNeighborX="82243" custLinFactNeighborY="4806">
        <dgm:presLayoutVars>
          <dgm:bulletEnabled val="1"/>
        </dgm:presLayoutVars>
      </dgm:prSet>
      <dgm:spPr/>
    </dgm:pt>
    <dgm:pt modelId="{613BA880-E752-D64C-B7C6-A7B91B235C96}" type="pres">
      <dgm:prSet presAssocID="{16495C98-0A12-E44B-9D0C-C0B10293F461}" presName="sibTrans" presStyleLbl="sibTrans2D1" presStyleIdx="1" presStyleCnt="3"/>
      <dgm:spPr/>
    </dgm:pt>
    <dgm:pt modelId="{C1F453B3-0ED0-1E46-AEDA-AA3B5A461E55}" type="pres">
      <dgm:prSet presAssocID="{16495C98-0A12-E44B-9D0C-C0B10293F461}" presName="connectorText" presStyleLbl="sibTrans2D1" presStyleIdx="1" presStyleCnt="3"/>
      <dgm:spPr/>
    </dgm:pt>
    <dgm:pt modelId="{340B3980-338C-AE44-9D7F-653938D9317F}" type="pres">
      <dgm:prSet presAssocID="{35D124BC-65AA-C54C-BA16-B60B064045C5}" presName="node" presStyleLbl="node1" presStyleIdx="2" presStyleCnt="4" custScaleX="68277" custScaleY="126613" custLinFactNeighborX="65425" custLinFactNeighborY="467">
        <dgm:presLayoutVars>
          <dgm:bulletEnabled val="1"/>
        </dgm:presLayoutVars>
      </dgm:prSet>
      <dgm:spPr/>
    </dgm:pt>
    <dgm:pt modelId="{96C25FD0-5A4F-AF4B-8F30-ED3562B7EAF1}" type="pres">
      <dgm:prSet presAssocID="{B0C3184D-495F-7D49-9B7C-C24671948645}" presName="sibTrans" presStyleLbl="sibTrans2D1" presStyleIdx="2" presStyleCnt="3" custLinFactNeighborX="45643" custLinFactNeighborY="-8220"/>
      <dgm:spPr/>
    </dgm:pt>
    <dgm:pt modelId="{CD1DCD0B-CD1C-E14E-AC3C-D1F8F13AE7B0}" type="pres">
      <dgm:prSet presAssocID="{B0C3184D-495F-7D49-9B7C-C24671948645}" presName="connectorText" presStyleLbl="sibTrans2D1" presStyleIdx="2" presStyleCnt="3"/>
      <dgm:spPr/>
    </dgm:pt>
    <dgm:pt modelId="{AB81FEF1-7826-C440-AE53-B3F770A50C01}" type="pres">
      <dgm:prSet presAssocID="{078B9BD4-5B6F-2C43-998E-907852004CB7}" presName="node" presStyleLbl="node1" presStyleIdx="3" presStyleCnt="4" custScaleX="59027" custScaleY="126613">
        <dgm:presLayoutVars>
          <dgm:bulletEnabled val="1"/>
        </dgm:presLayoutVars>
      </dgm:prSet>
      <dgm:spPr/>
    </dgm:pt>
  </dgm:ptLst>
  <dgm:cxnLst>
    <dgm:cxn modelId="{BBAC2936-D482-F74D-A109-C0A260195DD8}" type="presOf" srcId="{5852AC2F-2F91-E346-97E0-14D4093B3BC1}" destId="{5C3ACAC2-2F54-F648-856D-32429E4EE088}" srcOrd="0" destOrd="0" presId="urn:microsoft.com/office/officeart/2005/8/layout/process1"/>
    <dgm:cxn modelId="{5EA06143-FCC9-314A-B2E6-5826DC5902B2}" type="presOf" srcId="{16495C98-0A12-E44B-9D0C-C0B10293F461}" destId="{C1F453B3-0ED0-1E46-AEDA-AA3B5A461E55}" srcOrd="1" destOrd="0" presId="urn:microsoft.com/office/officeart/2005/8/layout/process1"/>
    <dgm:cxn modelId="{A99C864B-F343-784B-B72A-8CB8E6731011}" type="presOf" srcId="{B0C3184D-495F-7D49-9B7C-C24671948645}" destId="{96C25FD0-5A4F-AF4B-8F30-ED3562B7EAF1}" srcOrd="0" destOrd="0" presId="urn:microsoft.com/office/officeart/2005/8/layout/process1"/>
    <dgm:cxn modelId="{55BD2E80-273B-E54B-A5A5-F6DC51D9E667}" type="presOf" srcId="{D7D7EBD6-FBBA-614B-BBEE-FE26E38ED7E5}" destId="{786C6324-BF33-6B4D-AA07-F4D60EB8D823}" srcOrd="0" destOrd="0" presId="urn:microsoft.com/office/officeart/2005/8/layout/process1"/>
    <dgm:cxn modelId="{9A99CA90-F89B-1D43-9AD0-5FA8AA04060A}" srcId="{5852AC2F-2F91-E346-97E0-14D4093B3BC1}" destId="{286C6E4C-883F-3145-BA40-BECC44612FDC}" srcOrd="1" destOrd="0" parTransId="{DAB3287D-5F98-314F-99E1-A5FA5CB0D943}" sibTransId="{16495C98-0A12-E44B-9D0C-C0B10293F461}"/>
    <dgm:cxn modelId="{7D7A5591-7F31-C54E-87C2-4B9C89FF9564}" type="presOf" srcId="{078B9BD4-5B6F-2C43-998E-907852004CB7}" destId="{AB81FEF1-7826-C440-AE53-B3F770A50C01}" srcOrd="0" destOrd="0" presId="urn:microsoft.com/office/officeart/2005/8/layout/process1"/>
    <dgm:cxn modelId="{003BAB98-846B-B345-A7F1-F869DB70138D}" type="presOf" srcId="{35D124BC-65AA-C54C-BA16-B60B064045C5}" destId="{340B3980-338C-AE44-9D7F-653938D9317F}" srcOrd="0" destOrd="0" presId="urn:microsoft.com/office/officeart/2005/8/layout/process1"/>
    <dgm:cxn modelId="{426EB998-DB45-9847-BE83-80810F058787}" type="presOf" srcId="{D79ACA98-30FC-FA45-8949-44014D346E95}" destId="{97892B10-99C4-5A43-ABF1-ADCCA8C5EE98}" srcOrd="1" destOrd="0" presId="urn:microsoft.com/office/officeart/2005/8/layout/process1"/>
    <dgm:cxn modelId="{E03257B0-BC44-3C4D-9232-AAD141C768E5}" type="presOf" srcId="{B0C3184D-495F-7D49-9B7C-C24671948645}" destId="{CD1DCD0B-CD1C-E14E-AC3C-D1F8F13AE7B0}" srcOrd="1" destOrd="0" presId="urn:microsoft.com/office/officeart/2005/8/layout/process1"/>
    <dgm:cxn modelId="{2EAC39B5-B654-194C-9E75-2E2A04142BB0}" srcId="{5852AC2F-2F91-E346-97E0-14D4093B3BC1}" destId="{35D124BC-65AA-C54C-BA16-B60B064045C5}" srcOrd="2" destOrd="0" parTransId="{57281EF3-1651-DB49-BC82-32FD101CB795}" sibTransId="{B0C3184D-495F-7D49-9B7C-C24671948645}"/>
    <dgm:cxn modelId="{CC4F23BF-C02E-664B-A300-AAE022871469}" srcId="{5852AC2F-2F91-E346-97E0-14D4093B3BC1}" destId="{078B9BD4-5B6F-2C43-998E-907852004CB7}" srcOrd="3" destOrd="0" parTransId="{70321E13-A3D8-6840-8545-BA366E4D1D11}" sibTransId="{51D3D68E-E289-7C4A-95E9-B735F25BE9D0}"/>
    <dgm:cxn modelId="{6788D0C7-CCFB-664B-AE72-5951E161285A}" srcId="{5852AC2F-2F91-E346-97E0-14D4093B3BC1}" destId="{D7D7EBD6-FBBA-614B-BBEE-FE26E38ED7E5}" srcOrd="0" destOrd="0" parTransId="{B8C4F3BF-3954-654F-9249-115C7D79B4E7}" sibTransId="{D79ACA98-30FC-FA45-8949-44014D346E95}"/>
    <dgm:cxn modelId="{005D61E0-E083-B244-81F9-249D40526520}" type="presOf" srcId="{286C6E4C-883F-3145-BA40-BECC44612FDC}" destId="{CBC2DE46-FED0-6C4B-9672-683203E5B979}" srcOrd="0" destOrd="0" presId="urn:microsoft.com/office/officeart/2005/8/layout/process1"/>
    <dgm:cxn modelId="{1DE505ED-0EBB-4342-84EB-2B6DF7B47372}" type="presOf" srcId="{16495C98-0A12-E44B-9D0C-C0B10293F461}" destId="{613BA880-E752-D64C-B7C6-A7B91B235C96}" srcOrd="0" destOrd="0" presId="urn:microsoft.com/office/officeart/2005/8/layout/process1"/>
    <dgm:cxn modelId="{F091D2EF-8464-E744-B11B-77EEBACEF54B}" type="presOf" srcId="{D79ACA98-30FC-FA45-8949-44014D346E95}" destId="{1794153D-66FD-6B4F-AFF0-36B6B108D9EB}" srcOrd="0" destOrd="0" presId="urn:microsoft.com/office/officeart/2005/8/layout/process1"/>
    <dgm:cxn modelId="{AB5AAC69-69C8-9740-B72F-17E58EC4C758}" type="presParOf" srcId="{5C3ACAC2-2F54-F648-856D-32429E4EE088}" destId="{786C6324-BF33-6B4D-AA07-F4D60EB8D823}" srcOrd="0" destOrd="0" presId="urn:microsoft.com/office/officeart/2005/8/layout/process1"/>
    <dgm:cxn modelId="{39D1BA86-57B7-1949-BAB4-01089C8E24B2}" type="presParOf" srcId="{5C3ACAC2-2F54-F648-856D-32429E4EE088}" destId="{1794153D-66FD-6B4F-AFF0-36B6B108D9EB}" srcOrd="1" destOrd="0" presId="urn:microsoft.com/office/officeart/2005/8/layout/process1"/>
    <dgm:cxn modelId="{81187C2E-4A40-614E-9EDE-8CE7EBDE5634}" type="presParOf" srcId="{1794153D-66FD-6B4F-AFF0-36B6B108D9EB}" destId="{97892B10-99C4-5A43-ABF1-ADCCA8C5EE98}" srcOrd="0" destOrd="0" presId="urn:microsoft.com/office/officeart/2005/8/layout/process1"/>
    <dgm:cxn modelId="{B60FCDA6-1A05-EE4B-9E1D-A04A9C18B063}" type="presParOf" srcId="{5C3ACAC2-2F54-F648-856D-32429E4EE088}" destId="{CBC2DE46-FED0-6C4B-9672-683203E5B979}" srcOrd="2" destOrd="0" presId="urn:microsoft.com/office/officeart/2005/8/layout/process1"/>
    <dgm:cxn modelId="{E3665605-BA0F-F943-9B60-DE738DF20E13}" type="presParOf" srcId="{5C3ACAC2-2F54-F648-856D-32429E4EE088}" destId="{613BA880-E752-D64C-B7C6-A7B91B235C96}" srcOrd="3" destOrd="0" presId="urn:microsoft.com/office/officeart/2005/8/layout/process1"/>
    <dgm:cxn modelId="{723FB04C-EF92-B04D-8F61-8E9EBC24064F}" type="presParOf" srcId="{613BA880-E752-D64C-B7C6-A7B91B235C96}" destId="{C1F453B3-0ED0-1E46-AEDA-AA3B5A461E55}" srcOrd="0" destOrd="0" presId="urn:microsoft.com/office/officeart/2005/8/layout/process1"/>
    <dgm:cxn modelId="{9B05DE74-CF45-4148-A92A-B9B57F647DFC}" type="presParOf" srcId="{5C3ACAC2-2F54-F648-856D-32429E4EE088}" destId="{340B3980-338C-AE44-9D7F-653938D9317F}" srcOrd="4" destOrd="0" presId="urn:microsoft.com/office/officeart/2005/8/layout/process1"/>
    <dgm:cxn modelId="{97E66E92-21C2-F246-AD54-3695B265ACFB}" type="presParOf" srcId="{5C3ACAC2-2F54-F648-856D-32429E4EE088}" destId="{96C25FD0-5A4F-AF4B-8F30-ED3562B7EAF1}" srcOrd="5" destOrd="0" presId="urn:microsoft.com/office/officeart/2005/8/layout/process1"/>
    <dgm:cxn modelId="{FF1C3309-1DBF-B747-AB62-5C04D935CBFC}" type="presParOf" srcId="{96C25FD0-5A4F-AF4B-8F30-ED3562B7EAF1}" destId="{CD1DCD0B-CD1C-E14E-AC3C-D1F8F13AE7B0}" srcOrd="0" destOrd="0" presId="urn:microsoft.com/office/officeart/2005/8/layout/process1"/>
    <dgm:cxn modelId="{21452501-E002-604A-BCE7-225241D71548}" type="presParOf" srcId="{5C3ACAC2-2F54-F648-856D-32429E4EE088}" destId="{AB81FEF1-7826-C440-AE53-B3F770A50C01}"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51C2D-4BE7-134F-816D-0ECF7D6EC1EE}">
      <dsp:nvSpPr>
        <dsp:cNvPr id="0" name=""/>
        <dsp:cNvSpPr/>
      </dsp:nvSpPr>
      <dsp:spPr>
        <a:xfrm>
          <a:off x="6227" y="1445476"/>
          <a:ext cx="2015223" cy="15536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spc="-15" dirty="0">
              <a:solidFill>
                <a:schemeClr val="bg1"/>
              </a:solidFill>
              <a:latin typeface="Calibri"/>
              <a:cs typeface="Calibri"/>
            </a:rPr>
            <a:t>Prétraitement</a:t>
          </a:r>
          <a:endParaRPr lang="fr-FR" sz="2000" kern="1200" dirty="0">
            <a:solidFill>
              <a:schemeClr val="bg1"/>
            </a:solidFill>
          </a:endParaRPr>
        </a:p>
      </dsp:txBody>
      <dsp:txXfrm>
        <a:off x="51731" y="1490980"/>
        <a:ext cx="1924215" cy="1462605"/>
      </dsp:txXfrm>
    </dsp:sp>
    <dsp:sp modelId="{5BE6DA5C-9CDF-C24A-9BCD-8E6502680E75}">
      <dsp:nvSpPr>
        <dsp:cNvPr id="0" name=""/>
        <dsp:cNvSpPr/>
      </dsp:nvSpPr>
      <dsp:spPr>
        <a:xfrm>
          <a:off x="2153326" y="2058757"/>
          <a:ext cx="279575" cy="32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2153326" y="2124167"/>
        <a:ext cx="195703" cy="196230"/>
      </dsp:txXfrm>
    </dsp:sp>
    <dsp:sp modelId="{786C6324-BF33-6B4D-AA07-F4D60EB8D823}">
      <dsp:nvSpPr>
        <dsp:cNvPr id="0" name=""/>
        <dsp:cNvSpPr/>
      </dsp:nvSpPr>
      <dsp:spPr>
        <a:xfrm>
          <a:off x="2548952" y="1420916"/>
          <a:ext cx="1582290" cy="1602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spc="-10" dirty="0">
              <a:solidFill>
                <a:schemeClr val="bg1"/>
              </a:solidFill>
              <a:latin typeface="Calibri"/>
              <a:cs typeface="Calibri"/>
            </a:rPr>
            <a:t>Features </a:t>
          </a:r>
          <a:r>
            <a:rPr lang="fr-FR" sz="1700" b="1" kern="1200" spc="-5" dirty="0">
              <a:solidFill>
                <a:schemeClr val="bg1"/>
              </a:solidFill>
              <a:latin typeface="Calibri"/>
              <a:cs typeface="Calibri"/>
            </a:rPr>
            <a:t> </a:t>
          </a:r>
          <a:r>
            <a:rPr lang="fr-FR" sz="1700" b="1" kern="1200" spc="-20" dirty="0">
              <a:solidFill>
                <a:schemeClr val="bg1"/>
              </a:solidFill>
              <a:latin typeface="Calibri"/>
              <a:cs typeface="Calibri"/>
            </a:rPr>
            <a:t>e</a:t>
          </a:r>
          <a:r>
            <a:rPr lang="fr-FR" sz="1700" b="1" kern="1200" spc="-5" dirty="0">
              <a:solidFill>
                <a:schemeClr val="bg1"/>
              </a:solidFill>
              <a:latin typeface="Calibri"/>
              <a:cs typeface="Calibri"/>
            </a:rPr>
            <a:t>xt</a:t>
          </a:r>
          <a:r>
            <a:rPr lang="fr-FR" sz="1700" b="1" kern="1200" spc="-40" dirty="0">
              <a:solidFill>
                <a:schemeClr val="bg1"/>
              </a:solidFill>
              <a:latin typeface="Calibri"/>
              <a:cs typeface="Calibri"/>
            </a:rPr>
            <a:t>r</a:t>
          </a:r>
          <a:r>
            <a:rPr lang="fr-FR" sz="1700" b="1" kern="1200" dirty="0">
              <a:solidFill>
                <a:schemeClr val="bg1"/>
              </a:solidFill>
              <a:latin typeface="Calibri"/>
              <a:cs typeface="Calibri"/>
            </a:rPr>
            <a:t>acti</a:t>
          </a:r>
          <a:r>
            <a:rPr lang="fr-FR" sz="1700" b="1" kern="1200" spc="5" dirty="0">
              <a:solidFill>
                <a:schemeClr val="bg1"/>
              </a:solidFill>
              <a:latin typeface="Calibri"/>
              <a:cs typeface="Calibri"/>
            </a:rPr>
            <a:t>o</a:t>
          </a:r>
          <a:r>
            <a:rPr lang="fr-FR" sz="1700" b="1" kern="1200" dirty="0">
              <a:solidFill>
                <a:schemeClr val="bg1"/>
              </a:solidFill>
              <a:latin typeface="Calibri"/>
              <a:cs typeface="Calibri"/>
            </a:rPr>
            <a:t>n</a:t>
          </a:r>
          <a:endParaRPr lang="fr-FR" sz="1700" kern="1200" dirty="0">
            <a:solidFill>
              <a:schemeClr val="bg1"/>
            </a:solidFill>
            <a:latin typeface="Calibri"/>
            <a:cs typeface="Calibri"/>
          </a:endParaRPr>
        </a:p>
      </dsp:txBody>
      <dsp:txXfrm>
        <a:off x="2595296" y="1467260"/>
        <a:ext cx="1489602" cy="1510044"/>
      </dsp:txXfrm>
    </dsp:sp>
    <dsp:sp modelId="{1794153D-66FD-6B4F-AFF0-36B6B108D9EB}">
      <dsp:nvSpPr>
        <dsp:cNvPr id="0" name=""/>
        <dsp:cNvSpPr/>
      </dsp:nvSpPr>
      <dsp:spPr>
        <a:xfrm>
          <a:off x="4263118" y="2058757"/>
          <a:ext cx="279575" cy="32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263118" y="2124167"/>
        <a:ext cx="195703" cy="196230"/>
      </dsp:txXfrm>
    </dsp:sp>
    <dsp:sp modelId="{A8C6FEE6-5757-DC49-8990-4B97377655AB}">
      <dsp:nvSpPr>
        <dsp:cNvPr id="0" name=""/>
        <dsp:cNvSpPr/>
      </dsp:nvSpPr>
      <dsp:spPr>
        <a:xfrm>
          <a:off x="4658743" y="1397590"/>
          <a:ext cx="1580484" cy="1649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spc="-35" dirty="0">
              <a:solidFill>
                <a:srgbClr val="FFFFFF"/>
              </a:solidFill>
              <a:latin typeface="Calibri"/>
              <a:cs typeface="Calibri"/>
            </a:rPr>
            <a:t>R</a:t>
          </a:r>
          <a:r>
            <a:rPr lang="fr-FR" sz="1700" b="1" kern="1200" spc="-5" dirty="0">
              <a:solidFill>
                <a:srgbClr val="FFFFFF"/>
              </a:solidFill>
              <a:latin typeface="Calibri"/>
              <a:cs typeface="Calibri"/>
            </a:rPr>
            <a:t>é</a:t>
          </a:r>
          <a:r>
            <a:rPr lang="fr-FR" sz="1700" b="1" kern="1200" spc="5" dirty="0">
              <a:solidFill>
                <a:srgbClr val="FFFFFF"/>
              </a:solidFill>
              <a:latin typeface="Calibri"/>
              <a:cs typeface="Calibri"/>
            </a:rPr>
            <a:t>d</a:t>
          </a:r>
          <a:r>
            <a:rPr lang="fr-FR" sz="1700" b="1" kern="1200" dirty="0">
              <a:solidFill>
                <a:srgbClr val="FFFFFF"/>
              </a:solidFill>
              <a:latin typeface="Calibri"/>
              <a:cs typeface="Calibri"/>
            </a:rPr>
            <a:t>u</a:t>
          </a:r>
          <a:r>
            <a:rPr lang="fr-FR" sz="1700" b="1" kern="1200" spc="5" dirty="0">
              <a:solidFill>
                <a:srgbClr val="FFFFFF"/>
              </a:solidFill>
              <a:latin typeface="Calibri"/>
              <a:cs typeface="Calibri"/>
            </a:rPr>
            <a:t>c</a:t>
          </a:r>
          <a:r>
            <a:rPr lang="fr-FR" sz="1700" b="1" kern="1200" dirty="0">
              <a:solidFill>
                <a:srgbClr val="FFFFFF"/>
              </a:solidFill>
              <a:latin typeface="Calibri"/>
              <a:cs typeface="Calibri"/>
            </a:rPr>
            <a:t>ti</a:t>
          </a:r>
          <a:r>
            <a:rPr lang="fr-FR" sz="1700" b="1" kern="1200" spc="-15" dirty="0">
              <a:solidFill>
                <a:srgbClr val="FFFFFF"/>
              </a:solidFill>
              <a:latin typeface="Calibri"/>
              <a:cs typeface="Calibri"/>
            </a:rPr>
            <a:t>o</a:t>
          </a:r>
          <a:r>
            <a:rPr lang="fr-FR" sz="1700" b="1" kern="1200" dirty="0">
              <a:solidFill>
                <a:srgbClr val="FFFFFF"/>
              </a:solidFill>
              <a:latin typeface="Calibri"/>
              <a:cs typeface="Calibri"/>
            </a:rPr>
            <a:t>n</a:t>
          </a:r>
          <a:r>
            <a:rPr lang="fr-FR" sz="1700" b="1" kern="1200" spc="-45" dirty="0">
              <a:solidFill>
                <a:srgbClr val="FFFFFF"/>
              </a:solidFill>
              <a:latin typeface="Calibri"/>
              <a:cs typeface="Calibri"/>
            </a:rPr>
            <a:t> </a:t>
          </a:r>
          <a:r>
            <a:rPr lang="fr-FR" sz="1700" b="1" kern="1200" dirty="0">
              <a:solidFill>
                <a:srgbClr val="FFFFFF"/>
              </a:solidFill>
              <a:latin typeface="Calibri"/>
              <a:cs typeface="Calibri"/>
            </a:rPr>
            <a:t>de </a:t>
          </a:r>
          <a:r>
            <a:rPr lang="fr-FR" sz="1700" b="1" kern="1200" spc="-5" dirty="0">
              <a:solidFill>
                <a:srgbClr val="FFFFFF"/>
              </a:solidFill>
              <a:latin typeface="Calibri"/>
              <a:cs typeface="Calibri"/>
            </a:rPr>
            <a:t>dimension</a:t>
          </a:r>
          <a:endParaRPr lang="fr-FR" sz="1700" kern="1200" dirty="0">
            <a:latin typeface="Calibri"/>
            <a:cs typeface="Calibri"/>
          </a:endParaRPr>
        </a:p>
      </dsp:txBody>
      <dsp:txXfrm>
        <a:off x="4705034" y="1443881"/>
        <a:ext cx="1487902" cy="1556803"/>
      </dsp:txXfrm>
    </dsp:sp>
    <dsp:sp modelId="{96F9FA41-D91B-C546-B17E-8E45E59DBA77}">
      <dsp:nvSpPr>
        <dsp:cNvPr id="0" name=""/>
        <dsp:cNvSpPr/>
      </dsp:nvSpPr>
      <dsp:spPr>
        <a:xfrm>
          <a:off x="6371102" y="2058757"/>
          <a:ext cx="279575" cy="32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6371102" y="2124167"/>
        <a:ext cx="195703" cy="196230"/>
      </dsp:txXfrm>
    </dsp:sp>
    <dsp:sp modelId="{340B3980-338C-AE44-9D7F-653938D9317F}">
      <dsp:nvSpPr>
        <dsp:cNvPr id="0" name=""/>
        <dsp:cNvSpPr/>
      </dsp:nvSpPr>
      <dsp:spPr>
        <a:xfrm>
          <a:off x="6766728" y="1374362"/>
          <a:ext cx="1496637" cy="16958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spc="-10" dirty="0">
              <a:solidFill>
                <a:schemeClr val="bg1"/>
              </a:solidFill>
              <a:latin typeface="Calibri"/>
              <a:cs typeface="Calibri"/>
            </a:rPr>
            <a:t>Classification </a:t>
          </a:r>
          <a:r>
            <a:rPr lang="fr-FR" sz="1700" b="1" kern="1200" dirty="0">
              <a:solidFill>
                <a:schemeClr val="bg1"/>
              </a:solidFill>
              <a:latin typeface="Calibri"/>
              <a:cs typeface="Calibri"/>
            </a:rPr>
            <a:t>&amp; </a:t>
          </a:r>
          <a:r>
            <a:rPr lang="fr-FR" sz="1700" b="1" kern="1200" spc="-395" dirty="0">
              <a:solidFill>
                <a:schemeClr val="bg1"/>
              </a:solidFill>
              <a:latin typeface="Calibri"/>
              <a:cs typeface="Calibri"/>
            </a:rPr>
            <a:t> </a:t>
          </a:r>
          <a:r>
            <a:rPr lang="fr-FR" sz="1700" b="1" kern="1200" spc="-5" dirty="0">
              <a:solidFill>
                <a:schemeClr val="bg1"/>
              </a:solidFill>
              <a:latin typeface="Calibri"/>
              <a:cs typeface="Calibri"/>
            </a:rPr>
            <a:t>visualisation</a:t>
          </a:r>
          <a:endParaRPr lang="fr-FR" sz="1700" kern="1200" dirty="0">
            <a:solidFill>
              <a:schemeClr val="bg1"/>
            </a:solidFill>
          </a:endParaRPr>
        </a:p>
      </dsp:txBody>
      <dsp:txXfrm>
        <a:off x="6810563" y="1418197"/>
        <a:ext cx="1408967" cy="1608171"/>
      </dsp:txXfrm>
    </dsp:sp>
    <dsp:sp modelId="{96C25FD0-5A4F-AF4B-8F30-ED3562B7EAF1}">
      <dsp:nvSpPr>
        <dsp:cNvPr id="0" name=""/>
        <dsp:cNvSpPr/>
      </dsp:nvSpPr>
      <dsp:spPr>
        <a:xfrm>
          <a:off x="8395241" y="2058757"/>
          <a:ext cx="279575" cy="32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8395241" y="2124167"/>
        <a:ext cx="195703" cy="196230"/>
      </dsp:txXfrm>
    </dsp:sp>
    <dsp:sp modelId="{AB81FEF1-7826-C440-AE53-B3F770A50C01}">
      <dsp:nvSpPr>
        <dsp:cNvPr id="0" name=""/>
        <dsp:cNvSpPr/>
      </dsp:nvSpPr>
      <dsp:spPr>
        <a:xfrm>
          <a:off x="8790866" y="1353667"/>
          <a:ext cx="1347157" cy="17372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spc="-15" dirty="0">
              <a:solidFill>
                <a:schemeClr val="bg1"/>
              </a:solidFill>
              <a:latin typeface="Calibri"/>
              <a:cs typeface="Calibri"/>
            </a:rPr>
            <a:t>Evaluation</a:t>
          </a:r>
          <a:r>
            <a:rPr lang="fr-FR" sz="1700" b="1" kern="1200" spc="-65" dirty="0">
              <a:solidFill>
                <a:schemeClr val="bg1"/>
              </a:solidFill>
              <a:latin typeface="Calibri"/>
              <a:cs typeface="Calibri"/>
            </a:rPr>
            <a:t> </a:t>
          </a:r>
          <a:r>
            <a:rPr lang="fr-FR" sz="1700" b="1" kern="1200" dirty="0">
              <a:solidFill>
                <a:schemeClr val="bg1"/>
              </a:solidFill>
              <a:latin typeface="Calibri"/>
              <a:cs typeface="Calibri"/>
            </a:rPr>
            <a:t>&amp;</a:t>
          </a:r>
          <a:endParaRPr lang="fr-FR" sz="1700" kern="1200" dirty="0">
            <a:solidFill>
              <a:schemeClr val="bg1"/>
            </a:solidFill>
            <a:latin typeface="Calibri"/>
            <a:cs typeface="Calibri"/>
          </a:endParaRPr>
        </a:p>
        <a:p>
          <a:pPr marL="0" lvl="0" indent="0" algn="ctr" defTabSz="755650">
            <a:lnSpc>
              <a:spcPct val="90000"/>
            </a:lnSpc>
            <a:spcBef>
              <a:spcPct val="0"/>
            </a:spcBef>
            <a:spcAft>
              <a:spcPct val="35000"/>
            </a:spcAft>
            <a:buNone/>
          </a:pPr>
          <a:r>
            <a:rPr lang="fr-FR" sz="1700" b="1" kern="1200" spc="-5" dirty="0">
              <a:solidFill>
                <a:schemeClr val="bg1"/>
              </a:solidFill>
              <a:latin typeface="Calibri"/>
              <a:cs typeface="Calibri"/>
            </a:rPr>
            <a:t>faisabilité</a:t>
          </a:r>
          <a:endParaRPr lang="fr-FR" sz="1700" kern="1200" dirty="0">
            <a:solidFill>
              <a:schemeClr val="bg1"/>
            </a:solidFill>
          </a:endParaRPr>
        </a:p>
      </dsp:txBody>
      <dsp:txXfrm>
        <a:off x="8830323" y="1393124"/>
        <a:ext cx="1268243" cy="1658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A0D84-1D11-B945-A5F0-9EBDC782D4F7}">
      <dsp:nvSpPr>
        <dsp:cNvPr id="0" name=""/>
        <dsp:cNvSpPr/>
      </dsp:nvSpPr>
      <dsp:spPr>
        <a:xfrm>
          <a:off x="0" y="23466"/>
          <a:ext cx="1752600" cy="6475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b="1" kern="1200" spc="-5" dirty="0">
              <a:latin typeface="Calibri"/>
              <a:cs typeface="Calibri"/>
            </a:rPr>
            <a:t>Déma</a:t>
          </a:r>
          <a:r>
            <a:rPr lang="fr-FR" sz="2700" b="1" kern="1200" spc="-55" dirty="0">
              <a:latin typeface="Calibri"/>
              <a:cs typeface="Calibri"/>
            </a:rPr>
            <a:t>r</a:t>
          </a:r>
          <a:r>
            <a:rPr lang="fr-FR" sz="2700" b="1" kern="1200" spc="-5" dirty="0">
              <a:latin typeface="Calibri"/>
              <a:cs typeface="Calibri"/>
            </a:rPr>
            <a:t>che</a:t>
          </a:r>
          <a:endParaRPr lang="fr-FR" sz="2700" kern="1200" dirty="0"/>
        </a:p>
      </dsp:txBody>
      <dsp:txXfrm>
        <a:off x="31613" y="55079"/>
        <a:ext cx="1689374" cy="584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C6324-BF33-6B4D-AA07-F4D60EB8D823}">
      <dsp:nvSpPr>
        <dsp:cNvPr id="0" name=""/>
        <dsp:cNvSpPr/>
      </dsp:nvSpPr>
      <dsp:spPr>
        <a:xfrm>
          <a:off x="1233752" y="0"/>
          <a:ext cx="1307717" cy="18569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spc="-5" dirty="0">
              <a:latin typeface="Calibri"/>
              <a:cs typeface="Calibri"/>
            </a:rPr>
            <a:t>TSNE</a:t>
          </a:r>
          <a:r>
            <a:rPr lang="fr-FR" sz="1800" b="1" kern="1200" spc="-50" dirty="0">
              <a:latin typeface="Calibri"/>
              <a:cs typeface="Calibri"/>
            </a:rPr>
            <a:t> </a:t>
          </a:r>
          <a:r>
            <a:rPr lang="fr-FR" sz="1800" b="1" kern="1200" dirty="0">
              <a:latin typeface="Calibri"/>
              <a:cs typeface="Calibri"/>
            </a:rPr>
            <a:t>-</a:t>
          </a:r>
          <a:r>
            <a:rPr lang="fr-FR" sz="1800" b="1" kern="1200" spc="-40" dirty="0">
              <a:latin typeface="Calibri"/>
              <a:cs typeface="Calibri"/>
            </a:rPr>
            <a:t> </a:t>
          </a:r>
          <a:r>
            <a:rPr lang="fr-FR" sz="1800" b="1" kern="1200" spc="-5" dirty="0">
              <a:latin typeface="Calibri"/>
              <a:cs typeface="Calibri"/>
            </a:rPr>
            <a:t>2D</a:t>
          </a:r>
          <a:endParaRPr lang="fr-FR" sz="1800" kern="1200" dirty="0">
            <a:solidFill>
              <a:schemeClr val="bg1"/>
            </a:solidFill>
            <a:latin typeface="Calibri"/>
            <a:cs typeface="Calibri"/>
          </a:endParaRPr>
        </a:p>
      </dsp:txBody>
      <dsp:txXfrm>
        <a:off x="1272054" y="38302"/>
        <a:ext cx="1231113" cy="1780392"/>
      </dsp:txXfrm>
    </dsp:sp>
    <dsp:sp modelId="{1794153D-66FD-6B4F-AFF0-36B6B108D9EB}">
      <dsp:nvSpPr>
        <dsp:cNvPr id="0" name=""/>
        <dsp:cNvSpPr/>
      </dsp:nvSpPr>
      <dsp:spPr>
        <a:xfrm>
          <a:off x="4379910" y="569955"/>
          <a:ext cx="748692" cy="6417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379910" y="698297"/>
        <a:ext cx="556179" cy="385026"/>
      </dsp:txXfrm>
    </dsp:sp>
    <dsp:sp modelId="{340B3980-338C-AE44-9D7F-653938D9317F}">
      <dsp:nvSpPr>
        <dsp:cNvPr id="0" name=""/>
        <dsp:cNvSpPr/>
      </dsp:nvSpPr>
      <dsp:spPr>
        <a:xfrm>
          <a:off x="5143281" y="0"/>
          <a:ext cx="1766695" cy="18569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spc="-5" dirty="0">
              <a:latin typeface="Calibri"/>
              <a:cs typeface="Calibri"/>
            </a:rPr>
            <a:t>Vi</a:t>
          </a:r>
          <a:r>
            <a:rPr lang="fr-FR" sz="1800" b="1" kern="1200" dirty="0">
              <a:latin typeface="Calibri"/>
              <a:cs typeface="Calibri"/>
            </a:rPr>
            <a:t>sual</a:t>
          </a:r>
          <a:r>
            <a:rPr lang="fr-FR" sz="1800" b="1" kern="1200" spc="-15" dirty="0">
              <a:latin typeface="Calibri"/>
              <a:cs typeface="Calibri"/>
            </a:rPr>
            <a:t>i</a:t>
          </a:r>
          <a:r>
            <a:rPr lang="fr-FR" sz="1800" b="1" kern="1200" dirty="0">
              <a:latin typeface="Calibri"/>
              <a:cs typeface="Calibri"/>
            </a:rPr>
            <a:t>s</a:t>
          </a:r>
          <a:r>
            <a:rPr lang="fr-FR" sz="1800" b="1" kern="1200" spc="-25" dirty="0">
              <a:latin typeface="Calibri"/>
              <a:cs typeface="Calibri"/>
            </a:rPr>
            <a:t>a</a:t>
          </a:r>
          <a:r>
            <a:rPr lang="fr-FR" sz="1800" b="1" kern="1200" dirty="0">
              <a:latin typeface="Calibri"/>
              <a:cs typeface="Calibri"/>
            </a:rPr>
            <a:t>ti</a:t>
          </a:r>
          <a:r>
            <a:rPr lang="fr-FR" sz="1800" b="1" kern="1200" spc="-10" dirty="0">
              <a:latin typeface="Calibri"/>
              <a:cs typeface="Calibri"/>
            </a:rPr>
            <a:t>o</a:t>
          </a:r>
          <a:r>
            <a:rPr lang="fr-FR" sz="1800" b="1" kern="1200" dirty="0">
              <a:latin typeface="Calibri"/>
              <a:cs typeface="Calibri"/>
            </a:rPr>
            <a:t>n  </a:t>
          </a:r>
          <a:r>
            <a:rPr lang="fr-FR" sz="1800" b="1" kern="1200" spc="-5" dirty="0">
              <a:latin typeface="Calibri"/>
              <a:cs typeface="Calibri"/>
            </a:rPr>
            <a:t>2D</a:t>
          </a:r>
          <a:endParaRPr lang="fr-FR" sz="1800" kern="1200" dirty="0">
            <a:solidFill>
              <a:schemeClr val="bg1"/>
            </a:solidFill>
          </a:endParaRPr>
        </a:p>
      </dsp:txBody>
      <dsp:txXfrm>
        <a:off x="5195026" y="51745"/>
        <a:ext cx="1663205" cy="1753506"/>
      </dsp:txXfrm>
    </dsp:sp>
    <dsp:sp modelId="{96C25FD0-5A4F-AF4B-8F30-ED3562B7EAF1}">
      <dsp:nvSpPr>
        <dsp:cNvPr id="0" name=""/>
        <dsp:cNvSpPr/>
      </dsp:nvSpPr>
      <dsp:spPr>
        <a:xfrm>
          <a:off x="7223221" y="554894"/>
          <a:ext cx="337500" cy="6417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7223221" y="683236"/>
        <a:ext cx="236250" cy="385026"/>
      </dsp:txXfrm>
    </dsp:sp>
    <dsp:sp modelId="{AB81FEF1-7826-C440-AE53-B3F770A50C01}">
      <dsp:nvSpPr>
        <dsp:cNvPr id="0" name=""/>
        <dsp:cNvSpPr/>
      </dsp:nvSpPr>
      <dsp:spPr>
        <a:xfrm>
          <a:off x="7546770" y="0"/>
          <a:ext cx="1527348" cy="18569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Calibri"/>
              <a:cs typeface="Calibri"/>
            </a:rPr>
            <a:t>ARI</a:t>
          </a:r>
          <a:r>
            <a:rPr lang="fr-FR" sz="1800" b="1" kern="1200" spc="-75" dirty="0">
              <a:latin typeface="Calibri"/>
              <a:cs typeface="Calibri"/>
            </a:rPr>
            <a:t> </a:t>
          </a:r>
          <a:r>
            <a:rPr lang="fr-FR" sz="1800" b="1" kern="1200" spc="-10" dirty="0">
              <a:latin typeface="Calibri"/>
              <a:cs typeface="Calibri"/>
            </a:rPr>
            <a:t>score=0,4616</a:t>
          </a:r>
          <a:endParaRPr lang="fr-FR" sz="1800" kern="1200" dirty="0">
            <a:solidFill>
              <a:schemeClr val="bg1"/>
            </a:solidFill>
          </a:endParaRPr>
        </a:p>
      </dsp:txBody>
      <dsp:txXfrm>
        <a:off x="7591504" y="44734"/>
        <a:ext cx="1437880" cy="1767528"/>
      </dsp:txXfrm>
    </dsp:sp>
    <dsp:sp modelId="{B98533E4-0ACF-5442-B054-C2BB73362973}">
      <dsp:nvSpPr>
        <dsp:cNvPr id="0" name=""/>
        <dsp:cNvSpPr/>
      </dsp:nvSpPr>
      <dsp:spPr>
        <a:xfrm rot="15337">
          <a:off x="2567569" y="611394"/>
          <a:ext cx="609836" cy="6417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rot="10800000">
        <a:off x="2567570" y="739328"/>
        <a:ext cx="426885" cy="385026"/>
      </dsp:txXfrm>
    </dsp:sp>
    <dsp:sp modelId="{B0D36751-E032-7E4A-900C-E7D2FF05E700}">
      <dsp:nvSpPr>
        <dsp:cNvPr id="0" name=""/>
        <dsp:cNvSpPr/>
      </dsp:nvSpPr>
      <dsp:spPr>
        <a:xfrm>
          <a:off x="3312362" y="48847"/>
          <a:ext cx="1366998" cy="17628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K-MEANS</a:t>
          </a:r>
        </a:p>
      </dsp:txBody>
      <dsp:txXfrm>
        <a:off x="3352400" y="88885"/>
        <a:ext cx="1286922" cy="1682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C6324-BF33-6B4D-AA07-F4D60EB8D823}">
      <dsp:nvSpPr>
        <dsp:cNvPr id="0" name=""/>
        <dsp:cNvSpPr/>
      </dsp:nvSpPr>
      <dsp:spPr>
        <a:xfrm>
          <a:off x="1205489" y="0"/>
          <a:ext cx="1302587" cy="1849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spc="-5" dirty="0">
              <a:latin typeface="Calibri"/>
              <a:cs typeface="Calibri"/>
            </a:rPr>
            <a:t>TSNE</a:t>
          </a:r>
          <a:r>
            <a:rPr lang="fr-FR" sz="1800" b="1" kern="1200" spc="-50" dirty="0">
              <a:latin typeface="Calibri"/>
              <a:cs typeface="Calibri"/>
            </a:rPr>
            <a:t> </a:t>
          </a:r>
          <a:r>
            <a:rPr lang="fr-FR" sz="1800" b="1" kern="1200" dirty="0">
              <a:latin typeface="Calibri"/>
              <a:cs typeface="Calibri"/>
            </a:rPr>
            <a:t>-</a:t>
          </a:r>
          <a:r>
            <a:rPr lang="fr-FR" sz="1800" b="1" kern="1200" spc="-40" dirty="0">
              <a:latin typeface="Calibri"/>
              <a:cs typeface="Calibri"/>
            </a:rPr>
            <a:t> </a:t>
          </a:r>
          <a:r>
            <a:rPr lang="fr-FR" sz="1800" b="1" kern="1200" spc="-5" dirty="0">
              <a:latin typeface="Calibri"/>
              <a:cs typeface="Calibri"/>
            </a:rPr>
            <a:t>2D</a:t>
          </a:r>
          <a:endParaRPr lang="fr-FR" sz="1800" kern="1200" dirty="0">
            <a:solidFill>
              <a:schemeClr val="bg1"/>
            </a:solidFill>
            <a:latin typeface="Calibri"/>
            <a:cs typeface="Calibri"/>
          </a:endParaRPr>
        </a:p>
      </dsp:txBody>
      <dsp:txXfrm>
        <a:off x="1243640" y="38151"/>
        <a:ext cx="1226285" cy="1773274"/>
      </dsp:txXfrm>
    </dsp:sp>
    <dsp:sp modelId="{1794153D-66FD-6B4F-AFF0-36B6B108D9EB}">
      <dsp:nvSpPr>
        <dsp:cNvPr id="0" name=""/>
        <dsp:cNvSpPr/>
      </dsp:nvSpPr>
      <dsp:spPr>
        <a:xfrm rot="80348">
          <a:off x="2692723" y="621423"/>
          <a:ext cx="409602" cy="639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2692740" y="747825"/>
        <a:ext cx="286721" cy="383516"/>
      </dsp:txXfrm>
    </dsp:sp>
    <dsp:sp modelId="{CBC2DE46-FED0-6C4B-9672-683203E5B979}">
      <dsp:nvSpPr>
        <dsp:cNvPr id="0" name=""/>
        <dsp:cNvSpPr/>
      </dsp:nvSpPr>
      <dsp:spPr>
        <a:xfrm>
          <a:off x="3181587" y="93769"/>
          <a:ext cx="1361635" cy="17558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K-MEANS</a:t>
          </a:r>
        </a:p>
      </dsp:txBody>
      <dsp:txXfrm>
        <a:off x="3221468" y="133650"/>
        <a:ext cx="1281873" cy="1676044"/>
      </dsp:txXfrm>
    </dsp:sp>
    <dsp:sp modelId="{613BA880-E752-D64C-B7C6-A7B91B235C96}">
      <dsp:nvSpPr>
        <dsp:cNvPr id="0" name=""/>
        <dsp:cNvSpPr/>
      </dsp:nvSpPr>
      <dsp:spPr>
        <a:xfrm rot="21533358">
          <a:off x="4757572" y="630314"/>
          <a:ext cx="454597" cy="639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757585" y="759474"/>
        <a:ext cx="318218" cy="383516"/>
      </dsp:txXfrm>
    </dsp:sp>
    <dsp:sp modelId="{340B3980-338C-AE44-9D7F-653938D9317F}">
      <dsp:nvSpPr>
        <dsp:cNvPr id="0" name=""/>
        <dsp:cNvSpPr/>
      </dsp:nvSpPr>
      <dsp:spPr>
        <a:xfrm>
          <a:off x="5400793" y="0"/>
          <a:ext cx="1759765" cy="1849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spc="-5" dirty="0">
              <a:latin typeface="Calibri"/>
              <a:cs typeface="Calibri"/>
            </a:rPr>
            <a:t>Vi</a:t>
          </a:r>
          <a:r>
            <a:rPr lang="fr-FR" sz="1800" b="1" kern="1200" dirty="0">
              <a:latin typeface="Calibri"/>
              <a:cs typeface="Calibri"/>
            </a:rPr>
            <a:t>sual</a:t>
          </a:r>
          <a:r>
            <a:rPr lang="fr-FR" sz="1800" b="1" kern="1200" spc="-15" dirty="0">
              <a:latin typeface="Calibri"/>
              <a:cs typeface="Calibri"/>
            </a:rPr>
            <a:t>i</a:t>
          </a:r>
          <a:r>
            <a:rPr lang="fr-FR" sz="1800" b="1" kern="1200" dirty="0">
              <a:latin typeface="Calibri"/>
              <a:cs typeface="Calibri"/>
            </a:rPr>
            <a:t>s</a:t>
          </a:r>
          <a:r>
            <a:rPr lang="fr-FR" sz="1800" b="1" kern="1200" spc="-25" dirty="0">
              <a:latin typeface="Calibri"/>
              <a:cs typeface="Calibri"/>
            </a:rPr>
            <a:t>a</a:t>
          </a:r>
          <a:r>
            <a:rPr lang="fr-FR" sz="1800" b="1" kern="1200" dirty="0">
              <a:latin typeface="Calibri"/>
              <a:cs typeface="Calibri"/>
            </a:rPr>
            <a:t>ti</a:t>
          </a:r>
          <a:r>
            <a:rPr lang="fr-FR" sz="1800" b="1" kern="1200" spc="-10" dirty="0">
              <a:latin typeface="Calibri"/>
              <a:cs typeface="Calibri"/>
            </a:rPr>
            <a:t>o</a:t>
          </a:r>
          <a:r>
            <a:rPr lang="fr-FR" sz="1800" b="1" kern="1200" dirty="0">
              <a:latin typeface="Calibri"/>
              <a:cs typeface="Calibri"/>
            </a:rPr>
            <a:t>n  </a:t>
          </a:r>
          <a:r>
            <a:rPr lang="fr-FR" sz="1800" b="1" kern="1200" spc="-5" dirty="0">
              <a:latin typeface="Calibri"/>
              <a:cs typeface="Calibri"/>
            </a:rPr>
            <a:t>2D</a:t>
          </a:r>
          <a:endParaRPr lang="fr-FR" sz="1800" kern="1200" dirty="0">
            <a:solidFill>
              <a:schemeClr val="bg1"/>
            </a:solidFill>
          </a:endParaRPr>
        </a:p>
      </dsp:txBody>
      <dsp:txXfrm>
        <a:off x="5452335" y="51542"/>
        <a:ext cx="1656681" cy="1746492"/>
      </dsp:txXfrm>
    </dsp:sp>
    <dsp:sp modelId="{96C25FD0-5A4F-AF4B-8F30-ED3562B7EAF1}">
      <dsp:nvSpPr>
        <dsp:cNvPr id="0" name=""/>
        <dsp:cNvSpPr/>
      </dsp:nvSpPr>
      <dsp:spPr>
        <a:xfrm>
          <a:off x="7335900" y="552649"/>
          <a:ext cx="188920" cy="639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7335900" y="680487"/>
        <a:ext cx="132244" cy="383516"/>
      </dsp:txXfrm>
    </dsp:sp>
    <dsp:sp modelId="{AB81FEF1-7826-C440-AE53-B3F770A50C01}">
      <dsp:nvSpPr>
        <dsp:cNvPr id="0" name=""/>
        <dsp:cNvSpPr/>
      </dsp:nvSpPr>
      <dsp:spPr>
        <a:xfrm>
          <a:off x="7517011" y="0"/>
          <a:ext cx="1521356" cy="1849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Calibri"/>
              <a:cs typeface="Calibri"/>
            </a:rPr>
            <a:t>ARI</a:t>
          </a:r>
          <a:r>
            <a:rPr lang="fr-FR" sz="1800" b="1" kern="1200" spc="-75" dirty="0">
              <a:latin typeface="Calibri"/>
              <a:cs typeface="Calibri"/>
            </a:rPr>
            <a:t> </a:t>
          </a:r>
          <a:r>
            <a:rPr lang="fr-FR" sz="1800" b="1" kern="1200" spc="-10" dirty="0">
              <a:latin typeface="Calibri"/>
              <a:cs typeface="Calibri"/>
            </a:rPr>
            <a:t>score=0,4639</a:t>
          </a:r>
          <a:endParaRPr lang="fr-FR" sz="1800" kern="1200" dirty="0">
            <a:solidFill>
              <a:schemeClr val="bg1"/>
            </a:solidFill>
          </a:endParaRPr>
        </a:p>
      </dsp:txBody>
      <dsp:txXfrm>
        <a:off x="7561570" y="44559"/>
        <a:ext cx="1432238" cy="17604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2F928B8-F7DD-8148-8512-386B191DAF8F}" type="datetimeFigureOut">
              <a:rPr lang="fr-FR" smtClean="0"/>
              <a:t>23/02/2024</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97DBBB1-8387-D040-BDAF-6D852B80C83F}" type="slidenum">
              <a:rPr lang="fr-FR" smtClean="0"/>
              <a:t>‹N°›</a:t>
            </a:fld>
            <a:endParaRPr lang="fr-FR"/>
          </a:p>
        </p:txBody>
      </p:sp>
    </p:spTree>
    <p:extLst>
      <p:ext uri="{BB962C8B-B14F-4D97-AF65-F5344CB8AC3E}">
        <p14:creationId xmlns:p14="http://schemas.microsoft.com/office/powerpoint/2010/main" val="1951609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Helvetica Neue" panose="02000503000000020004" pitchFamily="2" charset="0"/>
              </a:rPr>
              <a:t>On constate que les clusters ont séparé les différentes catégories de manière plus simplifiée que leur représentation réelle. on constate que certaines catégories se mélangent plus dans la représentation réelle. D'autres clusters semblent assez bien déterminés</a:t>
            </a:r>
            <a:endParaRPr lang="fr-FR" dirty="0"/>
          </a:p>
        </p:txBody>
      </p:sp>
      <p:sp>
        <p:nvSpPr>
          <p:cNvPr id="4" name="Espace réservé du numéro de diapositive 3"/>
          <p:cNvSpPr>
            <a:spLocks noGrp="1"/>
          </p:cNvSpPr>
          <p:nvPr>
            <p:ph type="sldNum" sz="quarter" idx="5"/>
          </p:nvPr>
        </p:nvSpPr>
        <p:spPr/>
        <p:txBody>
          <a:bodyPr/>
          <a:lstStyle/>
          <a:p>
            <a:fld id="{F97DBBB1-8387-D040-BDAF-6D852B80C83F}" type="slidenum">
              <a:rPr lang="fr-FR" smtClean="0"/>
              <a:t>7</a:t>
            </a:fld>
            <a:endParaRPr lang="fr-FR"/>
          </a:p>
        </p:txBody>
      </p:sp>
    </p:spTree>
    <p:extLst>
      <p:ext uri="{BB962C8B-B14F-4D97-AF65-F5344CB8AC3E}">
        <p14:creationId xmlns:p14="http://schemas.microsoft.com/office/powerpoint/2010/main" val="366343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Helvetica Neue" panose="02000503000000020004" pitchFamily="2" charset="0"/>
              </a:rPr>
              <a:t>on constate que la plupart des catégories se mélangent plus dans la représentation réelle. D'autres clusters semblent un peu mieux déterminés</a:t>
            </a:r>
            <a:endParaRPr lang="fr-FR" dirty="0"/>
          </a:p>
        </p:txBody>
      </p:sp>
      <p:sp>
        <p:nvSpPr>
          <p:cNvPr id="4" name="Espace réservé du numéro de diapositive 3"/>
          <p:cNvSpPr>
            <a:spLocks noGrp="1"/>
          </p:cNvSpPr>
          <p:nvPr>
            <p:ph type="sldNum" sz="quarter" idx="5"/>
          </p:nvPr>
        </p:nvSpPr>
        <p:spPr/>
        <p:txBody>
          <a:bodyPr/>
          <a:lstStyle/>
          <a:p>
            <a:fld id="{F97DBBB1-8387-D040-BDAF-6D852B80C83F}" type="slidenum">
              <a:rPr lang="fr-FR" smtClean="0"/>
              <a:t>8</a:t>
            </a:fld>
            <a:endParaRPr lang="fr-FR"/>
          </a:p>
        </p:txBody>
      </p:sp>
    </p:spTree>
    <p:extLst>
      <p:ext uri="{BB962C8B-B14F-4D97-AF65-F5344CB8AC3E}">
        <p14:creationId xmlns:p14="http://schemas.microsoft.com/office/powerpoint/2010/main" val="126910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7DBBB1-8387-D040-BDAF-6D852B80C83F}" type="slidenum">
              <a:rPr lang="fr-FR" smtClean="0"/>
              <a:t>9</a:t>
            </a:fld>
            <a:endParaRPr lang="fr-FR"/>
          </a:p>
        </p:txBody>
      </p:sp>
    </p:spTree>
    <p:extLst>
      <p:ext uri="{BB962C8B-B14F-4D97-AF65-F5344CB8AC3E}">
        <p14:creationId xmlns:p14="http://schemas.microsoft.com/office/powerpoint/2010/main" val="310405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7DBBB1-8387-D040-BDAF-6D852B80C83F}" type="slidenum">
              <a:rPr lang="fr-FR" smtClean="0"/>
              <a:t>11</a:t>
            </a:fld>
            <a:endParaRPr lang="fr-FR"/>
          </a:p>
        </p:txBody>
      </p:sp>
    </p:spTree>
    <p:extLst>
      <p:ext uri="{BB962C8B-B14F-4D97-AF65-F5344CB8AC3E}">
        <p14:creationId xmlns:p14="http://schemas.microsoft.com/office/powerpoint/2010/main" val="84786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7DBBB1-8387-D040-BDAF-6D852B80C83F}" type="slidenum">
              <a:rPr lang="fr-FR" smtClean="0"/>
              <a:t>16</a:t>
            </a:fld>
            <a:endParaRPr lang="fr-FR"/>
          </a:p>
        </p:txBody>
      </p:sp>
    </p:spTree>
    <p:extLst>
      <p:ext uri="{BB962C8B-B14F-4D97-AF65-F5344CB8AC3E}">
        <p14:creationId xmlns:p14="http://schemas.microsoft.com/office/powerpoint/2010/main" val="3505563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6822" y="29718"/>
            <a:ext cx="11738355" cy="756920"/>
          </a:xfrm>
          <a:prstGeom prst="rect">
            <a:avLst/>
          </a:prstGeom>
        </p:spPr>
        <p:txBody>
          <a:bodyPr wrap="square" lIns="0" tIns="0" rIns="0" bIns="0">
            <a:spAutoFit/>
          </a:bodyPr>
          <a:lstStyle>
            <a:lvl1pPr>
              <a:defRPr sz="2400" b="1"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2/23/24</a:t>
            </a:fld>
            <a:endParaRPr lang="en-US"/>
          </a:p>
        </p:txBody>
      </p:sp>
      <p:sp>
        <p:nvSpPr>
          <p:cNvPr id="6" name="Holder 6"/>
          <p:cNvSpPr>
            <a:spLocks noGrp="1"/>
          </p:cNvSpPr>
          <p:nvPr>
            <p:ph type="sldNum" sz="quarter" idx="7"/>
          </p:nvPr>
        </p:nvSpPr>
        <p:spPr/>
        <p:txBody>
          <a:bodyPr lIns="0" tIns="0" rIns="0" bIns="0"/>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271A38"/>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2/23/24</a:t>
            </a:fld>
            <a:endParaRPr lang="en-US"/>
          </a:p>
        </p:txBody>
      </p:sp>
      <p:sp>
        <p:nvSpPr>
          <p:cNvPr id="6" name="Holder 6"/>
          <p:cNvSpPr>
            <a:spLocks noGrp="1"/>
          </p:cNvSpPr>
          <p:nvPr>
            <p:ph type="sldNum" sz="quarter" idx="7"/>
          </p:nvPr>
        </p:nvSpPr>
        <p:spPr/>
        <p:txBody>
          <a:bodyPr lIns="0" tIns="0" rIns="0" bIns="0"/>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2/23/24</a:t>
            </a:fld>
            <a:endParaRPr lang="en-US"/>
          </a:p>
        </p:txBody>
      </p:sp>
      <p:sp>
        <p:nvSpPr>
          <p:cNvPr id="7" name="Holder 7"/>
          <p:cNvSpPr>
            <a:spLocks noGrp="1"/>
          </p:cNvSpPr>
          <p:nvPr>
            <p:ph type="sldNum" sz="quarter" idx="7"/>
          </p:nvPr>
        </p:nvSpPr>
        <p:spPr/>
        <p:txBody>
          <a:bodyPr lIns="0" tIns="0" rIns="0" bIns="0"/>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2/23/24</a:t>
            </a:fld>
            <a:endParaRPr lang="en-US"/>
          </a:p>
        </p:txBody>
      </p:sp>
      <p:sp>
        <p:nvSpPr>
          <p:cNvPr id="5" name="Holder 5"/>
          <p:cNvSpPr>
            <a:spLocks noGrp="1"/>
          </p:cNvSpPr>
          <p:nvPr>
            <p:ph type="sldNum" sz="quarter" idx="7"/>
          </p:nvPr>
        </p:nvSpPr>
        <p:spPr/>
        <p:txBody>
          <a:bodyPr lIns="0" tIns="0" rIns="0" bIns="0"/>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2/23/24</a:t>
            </a:fld>
            <a:endParaRPr lang="en-US"/>
          </a:p>
        </p:txBody>
      </p:sp>
      <p:sp>
        <p:nvSpPr>
          <p:cNvPr id="4" name="Holder 4"/>
          <p:cNvSpPr>
            <a:spLocks noGrp="1"/>
          </p:cNvSpPr>
          <p:nvPr>
            <p:ph type="sldNum" sz="quarter" idx="7"/>
          </p:nvPr>
        </p:nvSpPr>
        <p:spPr/>
        <p:txBody>
          <a:bodyPr lIns="0" tIns="0" rIns="0" bIns="0"/>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900" y="-8381"/>
            <a:ext cx="12014199" cy="756920"/>
          </a:xfrm>
          <a:prstGeom prst="rect">
            <a:avLst/>
          </a:prstGeom>
        </p:spPr>
        <p:txBody>
          <a:bodyPr wrap="square" lIns="0" tIns="0" rIns="0" bIns="0">
            <a:spAutoFit/>
          </a:bodyPr>
          <a:lstStyle>
            <a:lvl1pPr>
              <a:defRPr sz="2400" b="1" i="0">
                <a:solidFill>
                  <a:schemeClr val="bg1"/>
                </a:solidFill>
                <a:latin typeface="Calibri"/>
                <a:cs typeface="Calibri"/>
              </a:defRPr>
            </a:lvl1pPr>
          </a:lstStyle>
          <a:p>
            <a:endParaRPr/>
          </a:p>
        </p:txBody>
      </p:sp>
      <p:sp>
        <p:nvSpPr>
          <p:cNvPr id="3" name="Holder 3"/>
          <p:cNvSpPr>
            <a:spLocks noGrp="1"/>
          </p:cNvSpPr>
          <p:nvPr>
            <p:ph type="body" idx="1"/>
          </p:nvPr>
        </p:nvSpPr>
        <p:spPr>
          <a:xfrm>
            <a:off x="673861" y="1847169"/>
            <a:ext cx="10844276" cy="3867785"/>
          </a:xfrm>
          <a:prstGeom prst="rect">
            <a:avLst/>
          </a:prstGeom>
        </p:spPr>
        <p:txBody>
          <a:bodyPr wrap="square" lIns="0" tIns="0" rIns="0" bIns="0">
            <a:spAutoFit/>
          </a:bodyPr>
          <a:lstStyle>
            <a:lvl1pPr>
              <a:defRPr sz="2400" b="0" i="0">
                <a:solidFill>
                  <a:srgbClr val="271A38"/>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2/23/24</a:t>
            </a:fld>
            <a:endParaRPr lang="en-US"/>
          </a:p>
        </p:txBody>
      </p:sp>
      <p:sp>
        <p:nvSpPr>
          <p:cNvPr id="6" name="Holder 6"/>
          <p:cNvSpPr>
            <a:spLocks noGrp="1"/>
          </p:cNvSpPr>
          <p:nvPr>
            <p:ph type="sldNum" sz="quarter" idx="7"/>
          </p:nvPr>
        </p:nvSpPr>
        <p:spPr>
          <a:xfrm>
            <a:off x="11707114" y="6452870"/>
            <a:ext cx="257175" cy="204470"/>
          </a:xfrm>
          <a:prstGeom prst="rect">
            <a:avLst/>
          </a:prstGeom>
        </p:spPr>
        <p:txBody>
          <a:bodyPr wrap="square" lIns="0" tIns="0" rIns="0" bIns="0">
            <a:spAutoFit/>
          </a:bodyPr>
          <a:lstStyle>
            <a:lvl1pPr>
              <a:defRPr sz="1400" b="1" i="0">
                <a:solidFill>
                  <a:schemeClr val="tx1"/>
                </a:solidFill>
                <a:latin typeface="Calibri"/>
                <a:cs typeface="Calibri"/>
              </a:defRPr>
            </a:lvl1pPr>
          </a:lstStyle>
          <a:p>
            <a:pPr marL="127635">
              <a:lnSpc>
                <a:spcPts val="1435"/>
              </a:lnSpc>
            </a:pPr>
            <a:fld id="{81D60167-4931-47E6-BA6A-407CBD079E47}" type="slidenum">
              <a:rPr dirty="0"/>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jp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jpg"/><Relationship Id="rId7"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rapidapi.com/edamam/api/edamam-food-and-grocery-database" TargetMode="External"/><Relationship Id="rId7" Type="http://schemas.openxmlformats.org/officeDocument/2006/relationships/image" Target="../media/image48.png"/><Relationship Id="rId2" Type="http://schemas.openxmlformats.org/officeDocument/2006/relationships/image" Target="../media/image46.jp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6.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jpg"/><Relationship Id="rId4" Type="http://schemas.openxmlformats.org/officeDocument/2006/relationships/diagramLayout" Target="../diagrams/layout3.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9.png"/><Relationship Id="rId7" Type="http://schemas.openxmlformats.org/officeDocument/2006/relationships/diagramLayout" Target="../diagrams/layout4.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Data" Target="../diagrams/data4.xml"/><Relationship Id="rId5" Type="http://schemas.openxmlformats.org/officeDocument/2006/relationships/image" Target="../media/image12.png"/><Relationship Id="rId10" Type="http://schemas.microsoft.com/office/2007/relationships/diagramDrawing" Target="../diagrams/drawing4.xml"/><Relationship Id="rId4" Type="http://schemas.openxmlformats.org/officeDocument/2006/relationships/image" Target="../media/image6.jp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4" y="0"/>
            <a:ext cx="12192253" cy="6858000"/>
            <a:chOff x="0" y="0"/>
            <a:chExt cx="12192253" cy="6858000"/>
          </a:xfrm>
        </p:grpSpPr>
        <p:sp>
          <p:nvSpPr>
            <p:cNvPr id="3" name="object 3"/>
            <p:cNvSpPr/>
            <p:nvPr/>
          </p:nvSpPr>
          <p:spPr>
            <a:xfrm>
              <a:off x="8139683" y="0"/>
              <a:ext cx="4052570" cy="3881754"/>
            </a:xfrm>
            <a:custGeom>
              <a:avLst/>
              <a:gdLst/>
              <a:ahLst/>
              <a:cxnLst/>
              <a:rect l="l" t="t" r="r" b="b"/>
              <a:pathLst>
                <a:path w="4052570" h="3881754">
                  <a:moveTo>
                    <a:pt x="4052316" y="0"/>
                  </a:moveTo>
                  <a:lnTo>
                    <a:pt x="0" y="0"/>
                  </a:lnTo>
                  <a:lnTo>
                    <a:pt x="4052316" y="3881628"/>
                  </a:lnTo>
                  <a:lnTo>
                    <a:pt x="4052316" y="0"/>
                  </a:lnTo>
                  <a:close/>
                </a:path>
              </a:pathLst>
            </a:custGeom>
            <a:solidFill>
              <a:srgbClr val="004563"/>
            </a:solidFill>
          </p:spPr>
          <p:txBody>
            <a:bodyPr wrap="square" lIns="0" tIns="0" rIns="0" bIns="0" rtlCol="0"/>
            <a:lstStyle/>
            <a:p>
              <a:endParaRPr/>
            </a:p>
          </p:txBody>
        </p:sp>
        <p:sp>
          <p:nvSpPr>
            <p:cNvPr id="4" name="object 4"/>
            <p:cNvSpPr/>
            <p:nvPr/>
          </p:nvSpPr>
          <p:spPr>
            <a:xfrm>
              <a:off x="8453628" y="295656"/>
              <a:ext cx="3442970" cy="3317875"/>
            </a:xfrm>
            <a:custGeom>
              <a:avLst/>
              <a:gdLst/>
              <a:ahLst/>
              <a:cxnLst/>
              <a:rect l="l" t="t" r="r" b="b"/>
              <a:pathLst>
                <a:path w="3442970" h="3317875">
                  <a:moveTo>
                    <a:pt x="3442716" y="0"/>
                  </a:moveTo>
                  <a:lnTo>
                    <a:pt x="0" y="0"/>
                  </a:lnTo>
                  <a:lnTo>
                    <a:pt x="3442716" y="3317748"/>
                  </a:lnTo>
                  <a:lnTo>
                    <a:pt x="3442716" y="0"/>
                  </a:lnTo>
                  <a:close/>
                </a:path>
              </a:pathLst>
            </a:custGeom>
            <a:solidFill>
              <a:srgbClr val="005479"/>
            </a:solidFill>
          </p:spPr>
          <p:txBody>
            <a:bodyPr wrap="square" lIns="0" tIns="0" rIns="0" bIns="0" rtlCol="0"/>
            <a:lstStyle/>
            <a:p>
              <a:endParaRPr/>
            </a:p>
          </p:txBody>
        </p:sp>
        <p:sp>
          <p:nvSpPr>
            <p:cNvPr id="5" name="object 5"/>
            <p:cNvSpPr/>
            <p:nvPr/>
          </p:nvSpPr>
          <p:spPr>
            <a:xfrm>
              <a:off x="8758428" y="565404"/>
              <a:ext cx="2842260" cy="2743200"/>
            </a:xfrm>
            <a:custGeom>
              <a:avLst/>
              <a:gdLst/>
              <a:ahLst/>
              <a:cxnLst/>
              <a:rect l="l" t="t" r="r" b="b"/>
              <a:pathLst>
                <a:path w="2842259" h="2743200">
                  <a:moveTo>
                    <a:pt x="2842260" y="0"/>
                  </a:moveTo>
                  <a:lnTo>
                    <a:pt x="0" y="0"/>
                  </a:lnTo>
                  <a:lnTo>
                    <a:pt x="2842260" y="2743200"/>
                  </a:lnTo>
                  <a:lnTo>
                    <a:pt x="2842260" y="0"/>
                  </a:lnTo>
                  <a:close/>
                </a:path>
              </a:pathLst>
            </a:custGeom>
            <a:solidFill>
              <a:srgbClr val="00608A"/>
            </a:solidFill>
          </p:spPr>
          <p:txBody>
            <a:bodyPr wrap="square" lIns="0" tIns="0" rIns="0" bIns="0" rtlCol="0"/>
            <a:lstStyle/>
            <a:p>
              <a:endParaRPr/>
            </a:p>
          </p:txBody>
        </p:sp>
        <p:sp>
          <p:nvSpPr>
            <p:cNvPr id="6" name="object 6"/>
            <p:cNvSpPr/>
            <p:nvPr/>
          </p:nvSpPr>
          <p:spPr>
            <a:xfrm>
              <a:off x="9090659" y="914400"/>
              <a:ext cx="2205355" cy="2106295"/>
            </a:xfrm>
            <a:custGeom>
              <a:avLst/>
              <a:gdLst/>
              <a:ahLst/>
              <a:cxnLst/>
              <a:rect l="l" t="t" r="r" b="b"/>
              <a:pathLst>
                <a:path w="2205354" h="2106295">
                  <a:moveTo>
                    <a:pt x="2205228" y="0"/>
                  </a:moveTo>
                  <a:lnTo>
                    <a:pt x="0" y="0"/>
                  </a:lnTo>
                  <a:lnTo>
                    <a:pt x="2205228" y="2106167"/>
                  </a:lnTo>
                  <a:lnTo>
                    <a:pt x="2205228" y="0"/>
                  </a:lnTo>
                  <a:close/>
                </a:path>
              </a:pathLst>
            </a:custGeom>
            <a:solidFill>
              <a:srgbClr val="00799F"/>
            </a:solidFill>
          </p:spPr>
          <p:txBody>
            <a:bodyPr wrap="square" lIns="0" tIns="0" rIns="0" bIns="0" rtlCol="0"/>
            <a:lstStyle/>
            <a:p>
              <a:endParaRPr/>
            </a:p>
          </p:txBody>
        </p:sp>
        <p:pic>
          <p:nvPicPr>
            <p:cNvPr id="7" name="object 7"/>
            <p:cNvPicPr/>
            <p:nvPr/>
          </p:nvPicPr>
          <p:blipFill>
            <a:blip r:embed="rId2" cstate="print"/>
            <a:stretch>
              <a:fillRect/>
            </a:stretch>
          </p:blipFill>
          <p:spPr>
            <a:xfrm>
              <a:off x="0" y="0"/>
              <a:ext cx="12191999" cy="6857997"/>
            </a:xfrm>
            <a:prstGeom prst="rect">
              <a:avLst/>
            </a:prstGeom>
          </p:spPr>
        </p:pic>
        <p:sp>
          <p:nvSpPr>
            <p:cNvPr id="8" name="object 8"/>
            <p:cNvSpPr/>
            <p:nvPr/>
          </p:nvSpPr>
          <p:spPr>
            <a:xfrm>
              <a:off x="0" y="0"/>
              <a:ext cx="12178665" cy="6858000"/>
            </a:xfrm>
            <a:custGeom>
              <a:avLst/>
              <a:gdLst/>
              <a:ahLst/>
              <a:cxnLst/>
              <a:rect l="l" t="t" r="r" b="b"/>
              <a:pathLst>
                <a:path w="12178665" h="6858000">
                  <a:moveTo>
                    <a:pt x="8398012" y="0"/>
                  </a:moveTo>
                  <a:lnTo>
                    <a:pt x="1899172" y="0"/>
                  </a:lnTo>
                  <a:lnTo>
                    <a:pt x="26531" y="2111755"/>
                  </a:lnTo>
                  <a:lnTo>
                    <a:pt x="17" y="4922860"/>
                  </a:lnTo>
                  <a:lnTo>
                    <a:pt x="0" y="6857996"/>
                  </a:lnTo>
                  <a:lnTo>
                    <a:pt x="6265647" y="6857996"/>
                  </a:lnTo>
                  <a:lnTo>
                    <a:pt x="6322779" y="6849729"/>
                  </a:lnTo>
                  <a:lnTo>
                    <a:pt x="6376641" y="6838748"/>
                  </a:lnTo>
                  <a:lnTo>
                    <a:pt x="6425312" y="6825058"/>
                  </a:lnTo>
                  <a:lnTo>
                    <a:pt x="6471578" y="6808065"/>
                  </a:lnTo>
                  <a:lnTo>
                    <a:pt x="6518228" y="6787176"/>
                  </a:lnTo>
                  <a:lnTo>
                    <a:pt x="6568051" y="6761795"/>
                  </a:lnTo>
                  <a:lnTo>
                    <a:pt x="6604405" y="6742086"/>
                  </a:lnTo>
                  <a:lnTo>
                    <a:pt x="6792834" y="6637127"/>
                  </a:lnTo>
                  <a:lnTo>
                    <a:pt x="6888621" y="6585418"/>
                  </a:lnTo>
                  <a:lnTo>
                    <a:pt x="7002450" y="6526049"/>
                  </a:lnTo>
                  <a:lnTo>
                    <a:pt x="7137110" y="6458425"/>
                  </a:lnTo>
                  <a:lnTo>
                    <a:pt x="7295388" y="6381953"/>
                  </a:lnTo>
                  <a:lnTo>
                    <a:pt x="7352529" y="6355446"/>
                  </a:lnTo>
                  <a:lnTo>
                    <a:pt x="7413646" y="6328194"/>
                  </a:lnTo>
                  <a:lnTo>
                    <a:pt x="7512420" y="6285937"/>
                  </a:lnTo>
                  <a:lnTo>
                    <a:pt x="7656512" y="6227065"/>
                  </a:lnTo>
                  <a:lnTo>
                    <a:pt x="7982292" y="6100907"/>
                  </a:lnTo>
                  <a:lnTo>
                    <a:pt x="9273099" y="5619395"/>
                  </a:lnTo>
                  <a:lnTo>
                    <a:pt x="9702831" y="5451276"/>
                  </a:lnTo>
                  <a:lnTo>
                    <a:pt x="10023764" y="5319622"/>
                  </a:lnTo>
                  <a:lnTo>
                    <a:pt x="10234623" y="5229331"/>
                  </a:lnTo>
                  <a:lnTo>
                    <a:pt x="10441481" y="5137102"/>
                  </a:lnTo>
                  <a:lnTo>
                    <a:pt x="10593213" y="5066701"/>
                  </a:lnTo>
                  <a:lnTo>
                    <a:pt x="10741411" y="4995277"/>
                  </a:lnTo>
                  <a:lnTo>
                    <a:pt x="10837973" y="4947107"/>
                  </a:lnTo>
                  <a:lnTo>
                    <a:pt x="10932556" y="4898505"/>
                  </a:lnTo>
                  <a:lnTo>
                    <a:pt x="11024998" y="4849478"/>
                  </a:lnTo>
                  <a:lnTo>
                    <a:pt x="11115133" y="4800035"/>
                  </a:lnTo>
                  <a:lnTo>
                    <a:pt x="11159286" y="4775160"/>
                  </a:lnTo>
                  <a:lnTo>
                    <a:pt x="11202800" y="4750184"/>
                  </a:lnTo>
                  <a:lnTo>
                    <a:pt x="11245657" y="4725109"/>
                  </a:lnTo>
                  <a:lnTo>
                    <a:pt x="11287836" y="4699935"/>
                  </a:lnTo>
                  <a:lnTo>
                    <a:pt x="11329316" y="4674664"/>
                  </a:lnTo>
                  <a:lnTo>
                    <a:pt x="11370076" y="4649296"/>
                  </a:lnTo>
                  <a:lnTo>
                    <a:pt x="11410098" y="4623833"/>
                  </a:lnTo>
                  <a:lnTo>
                    <a:pt x="11449359" y="4598276"/>
                  </a:lnTo>
                  <a:lnTo>
                    <a:pt x="11487840" y="4572625"/>
                  </a:lnTo>
                  <a:lnTo>
                    <a:pt x="11525520" y="4546882"/>
                  </a:lnTo>
                  <a:lnTo>
                    <a:pt x="11562380" y="4521048"/>
                  </a:lnTo>
                  <a:lnTo>
                    <a:pt x="11598398" y="4495123"/>
                  </a:lnTo>
                  <a:lnTo>
                    <a:pt x="11633554" y="4469110"/>
                  </a:lnTo>
                  <a:lnTo>
                    <a:pt x="11667827" y="4443009"/>
                  </a:lnTo>
                  <a:lnTo>
                    <a:pt x="11701198" y="4416821"/>
                  </a:lnTo>
                  <a:lnTo>
                    <a:pt x="11733646" y="4390548"/>
                  </a:lnTo>
                  <a:lnTo>
                    <a:pt x="11765151" y="4364189"/>
                  </a:lnTo>
                  <a:lnTo>
                    <a:pt x="11795692" y="4337747"/>
                  </a:lnTo>
                  <a:lnTo>
                    <a:pt x="11825248" y="4311223"/>
                  </a:lnTo>
                  <a:lnTo>
                    <a:pt x="11853800" y="4284617"/>
                  </a:lnTo>
                  <a:lnTo>
                    <a:pt x="11881327" y="4257930"/>
                  </a:lnTo>
                  <a:lnTo>
                    <a:pt x="11933224" y="4204320"/>
                  </a:lnTo>
                  <a:lnTo>
                    <a:pt x="11980776" y="4150401"/>
                  </a:lnTo>
                  <a:lnTo>
                    <a:pt x="12023821" y="4096182"/>
                  </a:lnTo>
                  <a:lnTo>
                    <a:pt x="12062194" y="4041672"/>
                  </a:lnTo>
                  <a:lnTo>
                    <a:pt x="12095733" y="3986878"/>
                  </a:lnTo>
                  <a:lnTo>
                    <a:pt x="12124275" y="3931809"/>
                  </a:lnTo>
                  <a:lnTo>
                    <a:pt x="12147656" y="3876474"/>
                  </a:lnTo>
                  <a:lnTo>
                    <a:pt x="12165713" y="3820882"/>
                  </a:lnTo>
                  <a:lnTo>
                    <a:pt x="12178284" y="3765042"/>
                  </a:lnTo>
                  <a:lnTo>
                    <a:pt x="8398012" y="0"/>
                  </a:lnTo>
                  <a:close/>
                </a:path>
              </a:pathLst>
            </a:custGeom>
            <a:solidFill>
              <a:srgbClr val="FFFFFF"/>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0" y="0"/>
              <a:ext cx="2246376" cy="2392679"/>
            </a:xfrm>
            <a:prstGeom prst="rect">
              <a:avLst/>
            </a:prstGeom>
          </p:spPr>
        </p:pic>
        <p:pic>
          <p:nvPicPr>
            <p:cNvPr id="13" name="object 13"/>
            <p:cNvPicPr/>
            <p:nvPr/>
          </p:nvPicPr>
          <p:blipFill>
            <a:blip r:embed="rId4" cstate="print"/>
            <a:stretch>
              <a:fillRect/>
            </a:stretch>
          </p:blipFill>
          <p:spPr>
            <a:xfrm>
              <a:off x="362711" y="1315211"/>
              <a:ext cx="4240530" cy="1504950"/>
            </a:xfrm>
            <a:prstGeom prst="rect">
              <a:avLst/>
            </a:prstGeom>
          </p:spPr>
        </p:pic>
        <p:pic>
          <p:nvPicPr>
            <p:cNvPr id="14" name="object 14"/>
            <p:cNvPicPr/>
            <p:nvPr/>
          </p:nvPicPr>
          <p:blipFill>
            <a:blip r:embed="rId5" cstate="print"/>
            <a:stretch>
              <a:fillRect/>
            </a:stretch>
          </p:blipFill>
          <p:spPr>
            <a:xfrm>
              <a:off x="362711" y="2138172"/>
              <a:ext cx="8164830" cy="1504950"/>
            </a:xfrm>
            <a:prstGeom prst="rect">
              <a:avLst/>
            </a:prstGeom>
          </p:spPr>
        </p:pic>
        <p:pic>
          <p:nvPicPr>
            <p:cNvPr id="15" name="object 15"/>
            <p:cNvPicPr/>
            <p:nvPr/>
          </p:nvPicPr>
          <p:blipFill>
            <a:blip r:embed="rId6" cstate="print"/>
            <a:stretch>
              <a:fillRect/>
            </a:stretch>
          </p:blipFill>
          <p:spPr>
            <a:xfrm>
              <a:off x="362711" y="2961132"/>
              <a:ext cx="8736330" cy="1504950"/>
            </a:xfrm>
            <a:prstGeom prst="rect">
              <a:avLst/>
            </a:prstGeom>
          </p:spPr>
        </p:pic>
      </p:grpSp>
      <p:sp>
        <p:nvSpPr>
          <p:cNvPr id="16" name="object 16"/>
          <p:cNvSpPr txBox="1">
            <a:spLocks noGrp="1"/>
          </p:cNvSpPr>
          <p:nvPr>
            <p:ph type="title"/>
          </p:nvPr>
        </p:nvSpPr>
        <p:spPr>
          <a:xfrm>
            <a:off x="773876" y="1551782"/>
            <a:ext cx="7875270" cy="2495550"/>
          </a:xfrm>
          <a:prstGeom prst="rect">
            <a:avLst/>
          </a:prstGeom>
        </p:spPr>
        <p:txBody>
          <a:bodyPr vert="horz" wrap="square" lIns="0" tIns="12700" rIns="0" bIns="0" rtlCol="0">
            <a:spAutoFit/>
          </a:bodyPr>
          <a:lstStyle/>
          <a:p>
            <a:pPr marL="12700" marR="5080">
              <a:lnSpc>
                <a:spcPct val="100000"/>
              </a:lnSpc>
              <a:spcBef>
                <a:spcPts val="100"/>
              </a:spcBef>
            </a:pPr>
            <a:r>
              <a:rPr sz="5400" spc="-5" dirty="0">
                <a:solidFill>
                  <a:schemeClr val="tx1"/>
                </a:solidFill>
                <a:latin typeface="Arial"/>
                <a:cs typeface="Arial"/>
              </a:rPr>
              <a:t>Classifiez </a:t>
            </a:r>
            <a:r>
              <a:rPr sz="5400" dirty="0">
                <a:solidFill>
                  <a:schemeClr val="tx1"/>
                </a:solidFill>
                <a:latin typeface="Arial"/>
                <a:cs typeface="Arial"/>
              </a:rPr>
              <a:t> automatiquement des </a:t>
            </a:r>
            <a:r>
              <a:rPr sz="5400" spc="5" dirty="0">
                <a:solidFill>
                  <a:schemeClr val="tx1"/>
                </a:solidFill>
                <a:latin typeface="Arial"/>
                <a:cs typeface="Arial"/>
              </a:rPr>
              <a:t> </a:t>
            </a:r>
            <a:r>
              <a:rPr sz="5400" dirty="0">
                <a:solidFill>
                  <a:schemeClr val="tx1"/>
                </a:solidFill>
                <a:latin typeface="Arial"/>
                <a:cs typeface="Arial"/>
              </a:rPr>
              <a:t>biens</a:t>
            </a:r>
            <a:r>
              <a:rPr sz="5400" spc="-20" dirty="0">
                <a:solidFill>
                  <a:schemeClr val="tx1"/>
                </a:solidFill>
                <a:latin typeface="Arial"/>
                <a:cs typeface="Arial"/>
              </a:rPr>
              <a:t> </a:t>
            </a:r>
            <a:r>
              <a:rPr sz="5400" dirty="0">
                <a:solidFill>
                  <a:schemeClr val="tx1"/>
                </a:solidFill>
                <a:latin typeface="Arial"/>
                <a:cs typeface="Arial"/>
              </a:rPr>
              <a:t>de</a:t>
            </a:r>
            <a:r>
              <a:rPr sz="5400" spc="-30" dirty="0">
                <a:solidFill>
                  <a:schemeClr val="tx1"/>
                </a:solidFill>
                <a:latin typeface="Arial"/>
                <a:cs typeface="Arial"/>
              </a:rPr>
              <a:t> </a:t>
            </a:r>
            <a:r>
              <a:rPr sz="5400" spc="-5" dirty="0">
                <a:solidFill>
                  <a:schemeClr val="tx1"/>
                </a:solidFill>
                <a:latin typeface="Arial"/>
                <a:cs typeface="Arial"/>
              </a:rPr>
              <a:t>consommation</a:t>
            </a:r>
            <a:endParaRPr sz="5400" dirty="0">
              <a:solidFill>
                <a:schemeClr val="tx1"/>
              </a:solidFill>
              <a:latin typeface="Arial"/>
              <a:cs typeface="Arial"/>
            </a:endParaRPr>
          </a:p>
        </p:txBody>
      </p:sp>
      <p:sp>
        <p:nvSpPr>
          <p:cNvPr id="17" name="object 17"/>
          <p:cNvSpPr txBox="1"/>
          <p:nvPr/>
        </p:nvSpPr>
        <p:spPr>
          <a:xfrm>
            <a:off x="32511" y="6444869"/>
            <a:ext cx="4025265" cy="388568"/>
          </a:xfrm>
          <a:prstGeom prst="rect">
            <a:avLst/>
          </a:prstGeom>
        </p:spPr>
        <p:txBody>
          <a:bodyPr vert="horz" wrap="square" lIns="0" tIns="49530" rIns="0" bIns="0" rtlCol="0">
            <a:spAutoFit/>
          </a:bodyPr>
          <a:lstStyle/>
          <a:p>
            <a:pPr marL="12700">
              <a:lnSpc>
                <a:spcPct val="100000"/>
              </a:lnSpc>
              <a:spcBef>
                <a:spcPts val="390"/>
              </a:spcBef>
            </a:pPr>
            <a:r>
              <a:rPr sz="2200" spc="-25" dirty="0">
                <a:solidFill>
                  <a:srgbClr val="00799F"/>
                </a:solidFill>
                <a:latin typeface="Times New Roman" panose="02020603050405020304" pitchFamily="18" charset="0"/>
                <a:cs typeface="Times New Roman" panose="02020603050405020304" pitchFamily="18" charset="0"/>
              </a:rPr>
              <a:t>Parcours </a:t>
            </a:r>
            <a:r>
              <a:rPr sz="2200" spc="-20" dirty="0">
                <a:solidFill>
                  <a:srgbClr val="00799F"/>
                </a:solidFill>
                <a:latin typeface="Times New Roman" panose="02020603050405020304" pitchFamily="18" charset="0"/>
                <a:cs typeface="Times New Roman" panose="02020603050405020304" pitchFamily="18" charset="0"/>
              </a:rPr>
              <a:t>Data</a:t>
            </a:r>
            <a:r>
              <a:rPr sz="2200" spc="-5" dirty="0">
                <a:solidFill>
                  <a:srgbClr val="00799F"/>
                </a:solidFill>
                <a:latin typeface="Times New Roman" panose="02020603050405020304" pitchFamily="18" charset="0"/>
                <a:cs typeface="Times New Roman" panose="02020603050405020304" pitchFamily="18" charset="0"/>
              </a:rPr>
              <a:t> </a:t>
            </a:r>
            <a:r>
              <a:rPr sz="2200" spc="-10" dirty="0">
                <a:solidFill>
                  <a:srgbClr val="00799F"/>
                </a:solidFill>
                <a:latin typeface="Times New Roman" panose="02020603050405020304" pitchFamily="18" charset="0"/>
                <a:cs typeface="Times New Roman" panose="02020603050405020304" pitchFamily="18" charset="0"/>
              </a:rPr>
              <a:t>Scientist|</a:t>
            </a:r>
            <a:r>
              <a:rPr sz="2200" dirty="0">
                <a:solidFill>
                  <a:srgbClr val="00799F"/>
                </a:solidFill>
                <a:latin typeface="Times New Roman" panose="02020603050405020304" pitchFamily="18" charset="0"/>
                <a:cs typeface="Times New Roman" panose="02020603050405020304" pitchFamily="18" charset="0"/>
              </a:rPr>
              <a:t> </a:t>
            </a:r>
            <a:r>
              <a:rPr sz="2200" spc="-10" dirty="0">
                <a:solidFill>
                  <a:srgbClr val="00799F"/>
                </a:solidFill>
                <a:latin typeface="Times New Roman" panose="02020603050405020304" pitchFamily="18" charset="0"/>
                <a:cs typeface="Times New Roman" panose="02020603050405020304" pitchFamily="18" charset="0"/>
              </a:rPr>
              <a:t>project</a:t>
            </a:r>
            <a:r>
              <a:rPr sz="2200" spc="-15" dirty="0">
                <a:solidFill>
                  <a:srgbClr val="00799F"/>
                </a:solidFill>
                <a:latin typeface="Times New Roman" panose="02020603050405020304" pitchFamily="18" charset="0"/>
                <a:cs typeface="Times New Roman" panose="02020603050405020304" pitchFamily="18" charset="0"/>
              </a:rPr>
              <a:t> </a:t>
            </a:r>
            <a:r>
              <a:rPr sz="2200" spc="-5" dirty="0">
                <a:solidFill>
                  <a:srgbClr val="00799F"/>
                </a:solidFill>
                <a:latin typeface="Times New Roman" panose="02020603050405020304" pitchFamily="18" charset="0"/>
                <a:cs typeface="Times New Roman" panose="02020603050405020304" pitchFamily="18" charset="0"/>
              </a:rPr>
              <a:t>6</a:t>
            </a:r>
            <a:endParaRPr sz="2200" dirty="0">
              <a:latin typeface="Times New Roman" panose="02020603050405020304" pitchFamily="18" charset="0"/>
              <a:cs typeface="Times New Roman" panose="02020603050405020304" pitchFamily="18" charset="0"/>
            </a:endParaRPr>
          </a:p>
        </p:txBody>
      </p:sp>
      <p:pic>
        <p:nvPicPr>
          <p:cNvPr id="20" name="object 20"/>
          <p:cNvPicPr/>
          <p:nvPr/>
        </p:nvPicPr>
        <p:blipFill>
          <a:blip r:embed="rId7" cstate="print"/>
          <a:stretch>
            <a:fillRect/>
          </a:stretch>
        </p:blipFill>
        <p:spPr>
          <a:xfrm>
            <a:off x="10986647" y="37822"/>
            <a:ext cx="1085087" cy="987552"/>
          </a:xfrm>
          <a:prstGeom prst="rect">
            <a:avLst/>
          </a:prstGeom>
        </p:spPr>
      </p:pic>
      <p:sp>
        <p:nvSpPr>
          <p:cNvPr id="21" name="object 21"/>
          <p:cNvSpPr txBox="1"/>
          <p:nvPr/>
        </p:nvSpPr>
        <p:spPr>
          <a:xfrm>
            <a:off x="11171935" y="6426504"/>
            <a:ext cx="102870"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a:t>
            </a:r>
            <a:endParaRPr sz="1200">
              <a:latin typeface="Calibri"/>
              <a:cs typeface="Calibri"/>
            </a:endParaRPr>
          </a:p>
        </p:txBody>
      </p:sp>
      <p:sp>
        <p:nvSpPr>
          <p:cNvPr id="23" name="ZoneTexte 22">
            <a:extLst>
              <a:ext uri="{FF2B5EF4-FFF2-40B4-BE49-F238E27FC236}">
                <a16:creationId xmlns:a16="http://schemas.microsoft.com/office/drawing/2014/main" id="{DF625B20-8B49-6675-90FE-A9A5CE376C31}"/>
              </a:ext>
            </a:extLst>
          </p:cNvPr>
          <p:cNvSpPr txBox="1"/>
          <p:nvPr/>
        </p:nvSpPr>
        <p:spPr>
          <a:xfrm>
            <a:off x="-46098" y="0"/>
            <a:ext cx="1386792" cy="369332"/>
          </a:xfrm>
          <a:prstGeom prst="rect">
            <a:avLst/>
          </a:prstGeom>
          <a:noFill/>
        </p:spPr>
        <p:txBody>
          <a:bodyPr wrap="square">
            <a:spAutoFit/>
          </a:bodyPr>
          <a:lstStyle/>
          <a:p>
            <a:pPr marL="12700">
              <a:lnSpc>
                <a:spcPct val="100000"/>
              </a:lnSpc>
              <a:spcBef>
                <a:spcPts val="640"/>
              </a:spcBef>
            </a:pPr>
            <a:r>
              <a:rPr lang="fr-FR" spc="-10" dirty="0">
                <a:solidFill>
                  <a:schemeClr val="bg1"/>
                </a:solidFill>
                <a:latin typeface="Times New Roman" panose="02020603050405020304" pitchFamily="18" charset="0"/>
                <a:cs typeface="Times New Roman" panose="02020603050405020304" pitchFamily="18" charset="0"/>
              </a:rPr>
              <a:t>Février</a:t>
            </a:r>
            <a:r>
              <a:rPr lang="fr-FR" sz="1800" spc="-50" dirty="0">
                <a:solidFill>
                  <a:schemeClr val="bg1"/>
                </a:solidFill>
                <a:latin typeface="Times New Roman" panose="02020603050405020304" pitchFamily="18" charset="0"/>
                <a:cs typeface="Times New Roman" panose="02020603050405020304" pitchFamily="18" charset="0"/>
              </a:rPr>
              <a:t> </a:t>
            </a:r>
            <a:r>
              <a:rPr lang="fr-FR" sz="1800" dirty="0">
                <a:solidFill>
                  <a:schemeClr val="bg1"/>
                </a:solidFill>
                <a:latin typeface="Times New Roman" panose="02020603050405020304" pitchFamily="18" charset="0"/>
                <a:cs typeface="Times New Roman" panose="02020603050405020304" pitchFamily="18" charset="0"/>
              </a:rPr>
              <a:t>2024</a:t>
            </a:r>
          </a:p>
        </p:txBody>
      </p:sp>
      <p:pic>
        <p:nvPicPr>
          <p:cNvPr id="24" name="object 19">
            <a:extLst>
              <a:ext uri="{FF2B5EF4-FFF2-40B4-BE49-F238E27FC236}">
                <a16:creationId xmlns:a16="http://schemas.microsoft.com/office/drawing/2014/main" id="{8E133D4D-21DA-937F-6E06-D0261B76447F}"/>
              </a:ext>
            </a:extLst>
          </p:cNvPr>
          <p:cNvPicPr/>
          <p:nvPr/>
        </p:nvPicPr>
        <p:blipFill>
          <a:blip r:embed="rId8" cstate="print"/>
          <a:stretch>
            <a:fillRect/>
          </a:stretch>
        </p:blipFill>
        <p:spPr>
          <a:xfrm>
            <a:off x="11061956" y="5318453"/>
            <a:ext cx="1011935" cy="6537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object 33"/>
          <p:cNvGrpSpPr/>
          <p:nvPr/>
        </p:nvGrpSpPr>
        <p:grpSpPr>
          <a:xfrm>
            <a:off x="5694375" y="1807577"/>
            <a:ext cx="1274445" cy="977011"/>
            <a:chOff x="5341620" y="2444496"/>
            <a:chExt cx="1602232" cy="285115"/>
          </a:xfrm>
        </p:grpSpPr>
        <p:sp>
          <p:nvSpPr>
            <p:cNvPr id="36" name="object 36"/>
            <p:cNvSpPr/>
            <p:nvPr/>
          </p:nvSpPr>
          <p:spPr>
            <a:xfrm>
              <a:off x="6633972" y="2567647"/>
              <a:ext cx="309880" cy="44144"/>
            </a:xfrm>
            <a:custGeom>
              <a:avLst/>
              <a:gdLst/>
              <a:ahLst/>
              <a:cxnLst/>
              <a:rect l="l" t="t" r="r" b="b"/>
              <a:pathLst>
                <a:path w="309879" h="169544">
                  <a:moveTo>
                    <a:pt x="224789" y="0"/>
                  </a:moveTo>
                  <a:lnTo>
                    <a:pt x="224789" y="42290"/>
                  </a:lnTo>
                  <a:lnTo>
                    <a:pt x="0" y="42290"/>
                  </a:lnTo>
                  <a:lnTo>
                    <a:pt x="0" y="126873"/>
                  </a:lnTo>
                  <a:lnTo>
                    <a:pt x="224789" y="126873"/>
                  </a:lnTo>
                  <a:lnTo>
                    <a:pt x="224789" y="169163"/>
                  </a:lnTo>
                  <a:lnTo>
                    <a:pt x="309372" y="84582"/>
                  </a:lnTo>
                  <a:lnTo>
                    <a:pt x="224789" y="0"/>
                  </a:lnTo>
                  <a:close/>
                </a:path>
              </a:pathLst>
            </a:custGeom>
            <a:solidFill>
              <a:srgbClr val="000000"/>
            </a:solidFill>
          </p:spPr>
          <p:txBody>
            <a:bodyPr wrap="square" lIns="0" tIns="0" rIns="0" bIns="0" rtlCol="0"/>
            <a:lstStyle/>
            <a:p>
              <a:endParaRPr dirty="0"/>
            </a:p>
          </p:txBody>
        </p:sp>
        <p:sp>
          <p:nvSpPr>
            <p:cNvPr id="37" name="object 37"/>
            <p:cNvSpPr/>
            <p:nvPr/>
          </p:nvSpPr>
          <p:spPr>
            <a:xfrm>
              <a:off x="5341620" y="2444496"/>
              <a:ext cx="1274445" cy="285115"/>
            </a:xfrm>
            <a:custGeom>
              <a:avLst/>
              <a:gdLst/>
              <a:ahLst/>
              <a:cxnLst/>
              <a:rect l="l" t="t" r="r" b="b"/>
              <a:pathLst>
                <a:path w="1274445" h="285114">
                  <a:moveTo>
                    <a:pt x="1226565" y="0"/>
                  </a:moveTo>
                  <a:lnTo>
                    <a:pt x="47497" y="0"/>
                  </a:lnTo>
                  <a:lnTo>
                    <a:pt x="28985" y="3724"/>
                  </a:lnTo>
                  <a:lnTo>
                    <a:pt x="13890" y="13890"/>
                  </a:lnTo>
                  <a:lnTo>
                    <a:pt x="3724" y="28985"/>
                  </a:lnTo>
                  <a:lnTo>
                    <a:pt x="0" y="47498"/>
                  </a:lnTo>
                  <a:lnTo>
                    <a:pt x="0" y="237489"/>
                  </a:lnTo>
                  <a:lnTo>
                    <a:pt x="3724" y="256002"/>
                  </a:lnTo>
                  <a:lnTo>
                    <a:pt x="13890" y="271097"/>
                  </a:lnTo>
                  <a:lnTo>
                    <a:pt x="28985" y="281263"/>
                  </a:lnTo>
                  <a:lnTo>
                    <a:pt x="47497" y="284988"/>
                  </a:lnTo>
                  <a:lnTo>
                    <a:pt x="1226565" y="284988"/>
                  </a:lnTo>
                  <a:lnTo>
                    <a:pt x="1245078" y="281263"/>
                  </a:lnTo>
                  <a:lnTo>
                    <a:pt x="1260173" y="271097"/>
                  </a:lnTo>
                  <a:lnTo>
                    <a:pt x="1270339" y="256002"/>
                  </a:lnTo>
                  <a:lnTo>
                    <a:pt x="1274063" y="237489"/>
                  </a:lnTo>
                  <a:lnTo>
                    <a:pt x="1274063" y="47498"/>
                  </a:lnTo>
                  <a:lnTo>
                    <a:pt x="1270339" y="28985"/>
                  </a:lnTo>
                  <a:lnTo>
                    <a:pt x="1260173" y="13890"/>
                  </a:lnTo>
                  <a:lnTo>
                    <a:pt x="1245078" y="3724"/>
                  </a:lnTo>
                  <a:lnTo>
                    <a:pt x="1226565" y="0"/>
                  </a:lnTo>
                  <a:close/>
                </a:path>
              </a:pathLst>
            </a:custGeom>
            <a:solidFill>
              <a:srgbClr val="E1EFD9"/>
            </a:solidFill>
          </p:spPr>
          <p:txBody>
            <a:bodyPr wrap="square" lIns="0" tIns="0" rIns="0" bIns="0" rtlCol="0"/>
            <a:lstStyle/>
            <a:p>
              <a:endParaRPr/>
            </a:p>
          </p:txBody>
        </p:sp>
      </p:grpSp>
      <p:sp>
        <p:nvSpPr>
          <p:cNvPr id="38" name="object 38"/>
          <p:cNvSpPr txBox="1"/>
          <p:nvPr/>
        </p:nvSpPr>
        <p:spPr>
          <a:xfrm>
            <a:off x="5756019" y="2151172"/>
            <a:ext cx="990600" cy="289823"/>
          </a:xfrm>
          <a:prstGeom prst="rect">
            <a:avLst/>
          </a:prstGeom>
        </p:spPr>
        <p:txBody>
          <a:bodyPr vert="horz" wrap="square" lIns="0" tIns="12700" rIns="0" bIns="0" rtlCol="0">
            <a:spAutoFit/>
          </a:bodyPr>
          <a:lstStyle/>
          <a:p>
            <a:pPr marL="12700">
              <a:lnSpc>
                <a:spcPct val="100000"/>
              </a:lnSpc>
              <a:tabLst>
                <a:tab pos="1593850" algn="l"/>
              </a:tabLst>
            </a:pPr>
            <a:r>
              <a:rPr sz="1800" b="1" spc="-5" dirty="0">
                <a:latin typeface="Calibri"/>
                <a:cs typeface="Calibri"/>
              </a:rPr>
              <a:t>TSNE</a:t>
            </a:r>
            <a:r>
              <a:rPr sz="1800" b="1" spc="-35" dirty="0">
                <a:latin typeface="Calibri"/>
                <a:cs typeface="Calibri"/>
              </a:rPr>
              <a:t> </a:t>
            </a:r>
            <a:r>
              <a:rPr sz="1800" b="1" dirty="0">
                <a:latin typeface="Calibri"/>
                <a:cs typeface="Calibri"/>
              </a:rPr>
              <a:t>-</a:t>
            </a:r>
            <a:r>
              <a:rPr sz="1800" b="1" spc="-25" dirty="0">
                <a:latin typeface="Calibri"/>
                <a:cs typeface="Calibri"/>
              </a:rPr>
              <a:t> </a:t>
            </a:r>
            <a:r>
              <a:rPr sz="1800" b="1" spc="-5" dirty="0">
                <a:latin typeface="Calibri"/>
                <a:cs typeface="Calibri"/>
              </a:rPr>
              <a:t>2D</a:t>
            </a:r>
            <a:endParaRPr sz="1800" dirty="0">
              <a:latin typeface="Calibri"/>
              <a:cs typeface="Calibri"/>
            </a:endParaRPr>
          </a:p>
        </p:txBody>
      </p:sp>
      <p:sp>
        <p:nvSpPr>
          <p:cNvPr id="39" name="object 39"/>
          <p:cNvSpPr/>
          <p:nvPr/>
        </p:nvSpPr>
        <p:spPr>
          <a:xfrm>
            <a:off x="7010400" y="1752601"/>
            <a:ext cx="1274445" cy="963294"/>
          </a:xfrm>
          <a:custGeom>
            <a:avLst/>
            <a:gdLst/>
            <a:ahLst/>
            <a:cxnLst/>
            <a:rect l="l" t="t" r="r" b="b"/>
            <a:pathLst>
              <a:path w="1274445" h="285114">
                <a:moveTo>
                  <a:pt x="1226566" y="0"/>
                </a:moveTo>
                <a:lnTo>
                  <a:pt x="47498" y="0"/>
                </a:lnTo>
                <a:lnTo>
                  <a:pt x="28985" y="3724"/>
                </a:lnTo>
                <a:lnTo>
                  <a:pt x="13890" y="13890"/>
                </a:lnTo>
                <a:lnTo>
                  <a:pt x="3724" y="28985"/>
                </a:lnTo>
                <a:lnTo>
                  <a:pt x="0" y="47498"/>
                </a:lnTo>
                <a:lnTo>
                  <a:pt x="0" y="237490"/>
                </a:lnTo>
                <a:lnTo>
                  <a:pt x="3724" y="256002"/>
                </a:lnTo>
                <a:lnTo>
                  <a:pt x="13890" y="271097"/>
                </a:lnTo>
                <a:lnTo>
                  <a:pt x="28985" y="281263"/>
                </a:lnTo>
                <a:lnTo>
                  <a:pt x="47498" y="284988"/>
                </a:lnTo>
                <a:lnTo>
                  <a:pt x="1226566" y="284988"/>
                </a:lnTo>
                <a:lnTo>
                  <a:pt x="1245078" y="281263"/>
                </a:lnTo>
                <a:lnTo>
                  <a:pt x="1260173" y="271097"/>
                </a:lnTo>
                <a:lnTo>
                  <a:pt x="1270339" y="256002"/>
                </a:lnTo>
                <a:lnTo>
                  <a:pt x="1274064" y="237490"/>
                </a:lnTo>
                <a:lnTo>
                  <a:pt x="1274064" y="47498"/>
                </a:lnTo>
                <a:lnTo>
                  <a:pt x="1270339" y="28985"/>
                </a:lnTo>
                <a:lnTo>
                  <a:pt x="1260173" y="13890"/>
                </a:lnTo>
                <a:lnTo>
                  <a:pt x="1245078" y="3724"/>
                </a:lnTo>
                <a:lnTo>
                  <a:pt x="1226566" y="0"/>
                </a:lnTo>
                <a:close/>
              </a:path>
            </a:pathLst>
          </a:custGeom>
          <a:solidFill>
            <a:srgbClr val="C5DFB4"/>
          </a:solidFill>
        </p:spPr>
        <p:txBody>
          <a:bodyPr wrap="square" lIns="0" tIns="0" rIns="0" bIns="0" rtlCol="0"/>
          <a:lstStyle/>
          <a:p>
            <a:endParaRPr/>
          </a:p>
        </p:txBody>
      </p:sp>
      <p:sp>
        <p:nvSpPr>
          <p:cNvPr id="40" name="object 40"/>
          <p:cNvSpPr txBox="1"/>
          <p:nvPr/>
        </p:nvSpPr>
        <p:spPr>
          <a:xfrm>
            <a:off x="7191329" y="2137091"/>
            <a:ext cx="848994"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K-means</a:t>
            </a:r>
            <a:endParaRPr sz="1800" dirty="0">
              <a:latin typeface="Calibri"/>
              <a:cs typeface="Calibri"/>
            </a:endParaRPr>
          </a:p>
        </p:txBody>
      </p:sp>
      <p:sp>
        <p:nvSpPr>
          <p:cNvPr id="41" name="object 41"/>
          <p:cNvSpPr/>
          <p:nvPr/>
        </p:nvSpPr>
        <p:spPr>
          <a:xfrm>
            <a:off x="8364566" y="2209806"/>
            <a:ext cx="344805" cy="155575"/>
          </a:xfrm>
          <a:custGeom>
            <a:avLst/>
            <a:gdLst/>
            <a:ahLst/>
            <a:cxnLst/>
            <a:rect l="l" t="t" r="r" b="b"/>
            <a:pathLst>
              <a:path w="344804" h="155575">
                <a:moveTo>
                  <a:pt x="266700" y="0"/>
                </a:moveTo>
                <a:lnTo>
                  <a:pt x="266700" y="38862"/>
                </a:lnTo>
                <a:lnTo>
                  <a:pt x="0" y="38862"/>
                </a:lnTo>
                <a:lnTo>
                  <a:pt x="0" y="116586"/>
                </a:lnTo>
                <a:lnTo>
                  <a:pt x="266700" y="116586"/>
                </a:lnTo>
                <a:lnTo>
                  <a:pt x="266700" y="155448"/>
                </a:lnTo>
                <a:lnTo>
                  <a:pt x="344423" y="77724"/>
                </a:lnTo>
                <a:lnTo>
                  <a:pt x="266700" y="0"/>
                </a:lnTo>
                <a:close/>
              </a:path>
            </a:pathLst>
          </a:custGeom>
          <a:solidFill>
            <a:srgbClr val="000000"/>
          </a:solidFill>
        </p:spPr>
        <p:txBody>
          <a:bodyPr wrap="square" lIns="0" tIns="0" rIns="0" bIns="0" rtlCol="0"/>
          <a:lstStyle/>
          <a:p>
            <a:endParaRPr/>
          </a:p>
        </p:txBody>
      </p:sp>
      <p:sp>
        <p:nvSpPr>
          <p:cNvPr id="42" name="object 42"/>
          <p:cNvSpPr/>
          <p:nvPr/>
        </p:nvSpPr>
        <p:spPr>
          <a:xfrm>
            <a:off x="10423069" y="2160142"/>
            <a:ext cx="285115" cy="161925"/>
          </a:xfrm>
          <a:custGeom>
            <a:avLst/>
            <a:gdLst/>
            <a:ahLst/>
            <a:cxnLst/>
            <a:rect l="l" t="t" r="r" b="b"/>
            <a:pathLst>
              <a:path w="285115" h="161925">
                <a:moveTo>
                  <a:pt x="204216" y="0"/>
                </a:moveTo>
                <a:lnTo>
                  <a:pt x="204216" y="40386"/>
                </a:lnTo>
                <a:lnTo>
                  <a:pt x="0" y="40386"/>
                </a:lnTo>
                <a:lnTo>
                  <a:pt x="0" y="121158"/>
                </a:lnTo>
                <a:lnTo>
                  <a:pt x="204216" y="121158"/>
                </a:lnTo>
                <a:lnTo>
                  <a:pt x="204216" y="161544"/>
                </a:lnTo>
                <a:lnTo>
                  <a:pt x="284988" y="80772"/>
                </a:lnTo>
                <a:lnTo>
                  <a:pt x="204216" y="0"/>
                </a:lnTo>
                <a:close/>
              </a:path>
            </a:pathLst>
          </a:custGeom>
          <a:solidFill>
            <a:srgbClr val="000000"/>
          </a:solidFill>
        </p:spPr>
        <p:txBody>
          <a:bodyPr wrap="square" lIns="0" tIns="0" rIns="0" bIns="0" rtlCol="0"/>
          <a:lstStyle/>
          <a:p>
            <a:endParaRPr/>
          </a:p>
        </p:txBody>
      </p:sp>
      <p:sp>
        <p:nvSpPr>
          <p:cNvPr id="43" name="object 43"/>
          <p:cNvSpPr/>
          <p:nvPr/>
        </p:nvSpPr>
        <p:spPr>
          <a:xfrm>
            <a:off x="5336029" y="2249865"/>
            <a:ext cx="309880" cy="169545"/>
          </a:xfrm>
          <a:custGeom>
            <a:avLst/>
            <a:gdLst/>
            <a:ahLst/>
            <a:cxnLst/>
            <a:rect l="l" t="t" r="r" b="b"/>
            <a:pathLst>
              <a:path w="309879" h="169544">
                <a:moveTo>
                  <a:pt x="224789" y="0"/>
                </a:moveTo>
                <a:lnTo>
                  <a:pt x="224789" y="42290"/>
                </a:lnTo>
                <a:lnTo>
                  <a:pt x="0" y="42290"/>
                </a:lnTo>
                <a:lnTo>
                  <a:pt x="0" y="126872"/>
                </a:lnTo>
                <a:lnTo>
                  <a:pt x="224789" y="126872"/>
                </a:lnTo>
                <a:lnTo>
                  <a:pt x="224789" y="169163"/>
                </a:lnTo>
                <a:lnTo>
                  <a:pt x="309372" y="84581"/>
                </a:lnTo>
                <a:lnTo>
                  <a:pt x="224789" y="0"/>
                </a:lnTo>
                <a:close/>
              </a:path>
            </a:pathLst>
          </a:custGeom>
          <a:solidFill>
            <a:srgbClr val="000000"/>
          </a:solidFill>
        </p:spPr>
        <p:txBody>
          <a:bodyPr wrap="square" lIns="0" tIns="0" rIns="0" bIns="0" rtlCol="0"/>
          <a:lstStyle/>
          <a:p>
            <a:endParaRPr/>
          </a:p>
        </p:txBody>
      </p:sp>
      <p:sp>
        <p:nvSpPr>
          <p:cNvPr id="46" name="object 46"/>
          <p:cNvSpPr/>
          <p:nvPr/>
        </p:nvSpPr>
        <p:spPr>
          <a:xfrm>
            <a:off x="10764757" y="1932939"/>
            <a:ext cx="1275715" cy="574040"/>
          </a:xfrm>
          <a:custGeom>
            <a:avLst/>
            <a:gdLst/>
            <a:ahLst/>
            <a:cxnLst/>
            <a:rect l="l" t="t" r="r" b="b"/>
            <a:pathLst>
              <a:path w="1275715" h="285114">
                <a:moveTo>
                  <a:pt x="1228090" y="0"/>
                </a:moveTo>
                <a:lnTo>
                  <a:pt x="47498" y="0"/>
                </a:lnTo>
                <a:lnTo>
                  <a:pt x="28985" y="3724"/>
                </a:lnTo>
                <a:lnTo>
                  <a:pt x="13890" y="13890"/>
                </a:lnTo>
                <a:lnTo>
                  <a:pt x="3724" y="28985"/>
                </a:lnTo>
                <a:lnTo>
                  <a:pt x="0" y="47497"/>
                </a:lnTo>
                <a:lnTo>
                  <a:pt x="0" y="237489"/>
                </a:lnTo>
                <a:lnTo>
                  <a:pt x="3724" y="256002"/>
                </a:lnTo>
                <a:lnTo>
                  <a:pt x="13890" y="271097"/>
                </a:lnTo>
                <a:lnTo>
                  <a:pt x="28985" y="281263"/>
                </a:lnTo>
                <a:lnTo>
                  <a:pt x="47498" y="284988"/>
                </a:lnTo>
                <a:lnTo>
                  <a:pt x="1228090" y="284988"/>
                </a:lnTo>
                <a:lnTo>
                  <a:pt x="1246602" y="281263"/>
                </a:lnTo>
                <a:lnTo>
                  <a:pt x="1261697" y="271097"/>
                </a:lnTo>
                <a:lnTo>
                  <a:pt x="1271863" y="256002"/>
                </a:lnTo>
                <a:lnTo>
                  <a:pt x="1275587" y="237489"/>
                </a:lnTo>
                <a:lnTo>
                  <a:pt x="1275587" y="47497"/>
                </a:lnTo>
                <a:lnTo>
                  <a:pt x="1271863" y="28985"/>
                </a:lnTo>
                <a:lnTo>
                  <a:pt x="1261697" y="13890"/>
                </a:lnTo>
                <a:lnTo>
                  <a:pt x="1246602" y="3724"/>
                </a:lnTo>
                <a:lnTo>
                  <a:pt x="1228090" y="0"/>
                </a:lnTo>
                <a:close/>
              </a:path>
            </a:pathLst>
          </a:custGeom>
          <a:solidFill>
            <a:srgbClr val="FFC000"/>
          </a:solidFill>
        </p:spPr>
        <p:txBody>
          <a:bodyPr wrap="square" lIns="0" tIns="0" rIns="0" bIns="0" rtlCol="0"/>
          <a:lstStyle/>
          <a:p>
            <a:endParaRPr/>
          </a:p>
        </p:txBody>
      </p:sp>
      <p:sp>
        <p:nvSpPr>
          <p:cNvPr id="47" name="object 47"/>
          <p:cNvSpPr txBox="1"/>
          <p:nvPr/>
        </p:nvSpPr>
        <p:spPr>
          <a:xfrm>
            <a:off x="10960835" y="2051158"/>
            <a:ext cx="9074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ARI</a:t>
            </a:r>
            <a:r>
              <a:rPr sz="1800" b="1" spc="-75" dirty="0">
                <a:latin typeface="Calibri"/>
                <a:cs typeface="Calibri"/>
              </a:rPr>
              <a:t> </a:t>
            </a:r>
            <a:r>
              <a:rPr sz="1800" b="1" spc="-10" dirty="0">
                <a:latin typeface="Calibri"/>
                <a:cs typeface="Calibri"/>
              </a:rPr>
              <a:t>score</a:t>
            </a:r>
            <a:endParaRPr sz="1800" dirty="0">
              <a:latin typeface="Calibri"/>
              <a:cs typeface="Calibri"/>
            </a:endParaRPr>
          </a:p>
        </p:txBody>
      </p:sp>
      <p:sp>
        <p:nvSpPr>
          <p:cNvPr id="48" name="object 48"/>
          <p:cNvSpPr/>
          <p:nvPr/>
        </p:nvSpPr>
        <p:spPr>
          <a:xfrm>
            <a:off x="8770619" y="1752600"/>
            <a:ext cx="1598930" cy="977011"/>
          </a:xfrm>
          <a:custGeom>
            <a:avLst/>
            <a:gdLst/>
            <a:ahLst/>
            <a:cxnLst/>
            <a:rect l="l" t="t" r="r" b="b"/>
            <a:pathLst>
              <a:path w="1598929" h="535305">
                <a:moveTo>
                  <a:pt x="1509522" y="0"/>
                </a:moveTo>
                <a:lnTo>
                  <a:pt x="89153" y="0"/>
                </a:lnTo>
                <a:lnTo>
                  <a:pt x="54435" y="7000"/>
                </a:lnTo>
                <a:lnTo>
                  <a:pt x="26098" y="26098"/>
                </a:lnTo>
                <a:lnTo>
                  <a:pt x="7000" y="54435"/>
                </a:lnTo>
                <a:lnTo>
                  <a:pt x="0" y="89153"/>
                </a:lnTo>
                <a:lnTo>
                  <a:pt x="0" y="445770"/>
                </a:lnTo>
                <a:lnTo>
                  <a:pt x="7000" y="480488"/>
                </a:lnTo>
                <a:lnTo>
                  <a:pt x="26098" y="508825"/>
                </a:lnTo>
                <a:lnTo>
                  <a:pt x="54435" y="527923"/>
                </a:lnTo>
                <a:lnTo>
                  <a:pt x="89153" y="534924"/>
                </a:lnTo>
                <a:lnTo>
                  <a:pt x="1509522" y="534924"/>
                </a:lnTo>
                <a:lnTo>
                  <a:pt x="1544240" y="527923"/>
                </a:lnTo>
                <a:lnTo>
                  <a:pt x="1572577" y="508825"/>
                </a:lnTo>
                <a:lnTo>
                  <a:pt x="1591675" y="480488"/>
                </a:lnTo>
                <a:lnTo>
                  <a:pt x="1598676" y="445770"/>
                </a:lnTo>
                <a:lnTo>
                  <a:pt x="1598676" y="89153"/>
                </a:lnTo>
                <a:lnTo>
                  <a:pt x="1591675" y="54435"/>
                </a:lnTo>
                <a:lnTo>
                  <a:pt x="1572577" y="26098"/>
                </a:lnTo>
                <a:lnTo>
                  <a:pt x="1544240" y="7000"/>
                </a:lnTo>
                <a:lnTo>
                  <a:pt x="1509522" y="0"/>
                </a:lnTo>
                <a:close/>
              </a:path>
            </a:pathLst>
          </a:custGeom>
          <a:solidFill>
            <a:srgbClr val="E1EFD9"/>
          </a:solidFill>
        </p:spPr>
        <p:txBody>
          <a:bodyPr wrap="square" lIns="0" tIns="0" rIns="0" bIns="0" rtlCol="0"/>
          <a:lstStyle/>
          <a:p>
            <a:endParaRPr/>
          </a:p>
        </p:txBody>
      </p:sp>
      <p:sp>
        <p:nvSpPr>
          <p:cNvPr id="49" name="object 49"/>
          <p:cNvSpPr txBox="1"/>
          <p:nvPr/>
        </p:nvSpPr>
        <p:spPr>
          <a:xfrm>
            <a:off x="8910060" y="2010726"/>
            <a:ext cx="1236980" cy="574040"/>
          </a:xfrm>
          <a:prstGeom prst="rect">
            <a:avLst/>
          </a:prstGeom>
        </p:spPr>
        <p:txBody>
          <a:bodyPr vert="horz" wrap="square" lIns="0" tIns="12700" rIns="0" bIns="0" rtlCol="0">
            <a:spAutoFit/>
          </a:bodyPr>
          <a:lstStyle/>
          <a:p>
            <a:pPr marL="488315" marR="5080" indent="-476250">
              <a:lnSpc>
                <a:spcPct val="100000"/>
              </a:lnSpc>
              <a:spcBef>
                <a:spcPts val="100"/>
              </a:spcBef>
            </a:pPr>
            <a:r>
              <a:rPr sz="1800" b="1" spc="-5" dirty="0">
                <a:latin typeface="Calibri"/>
                <a:cs typeface="Calibri"/>
              </a:rPr>
              <a:t>Vi</a:t>
            </a:r>
            <a:r>
              <a:rPr sz="1800" b="1" dirty="0">
                <a:latin typeface="Calibri"/>
                <a:cs typeface="Calibri"/>
              </a:rPr>
              <a:t>sual</a:t>
            </a:r>
            <a:r>
              <a:rPr sz="1800" b="1" spc="-15" dirty="0">
                <a:latin typeface="Calibri"/>
                <a:cs typeface="Calibri"/>
              </a:rPr>
              <a:t>i</a:t>
            </a:r>
            <a:r>
              <a:rPr sz="1800" b="1" dirty="0">
                <a:latin typeface="Calibri"/>
                <a:cs typeface="Calibri"/>
              </a:rPr>
              <a:t>s</a:t>
            </a:r>
            <a:r>
              <a:rPr sz="1800" b="1" spc="-25" dirty="0">
                <a:latin typeface="Calibri"/>
                <a:cs typeface="Calibri"/>
              </a:rPr>
              <a:t>a</a:t>
            </a:r>
            <a:r>
              <a:rPr sz="1800" b="1" dirty="0">
                <a:latin typeface="Calibri"/>
                <a:cs typeface="Calibri"/>
              </a:rPr>
              <a:t>ti</a:t>
            </a:r>
            <a:r>
              <a:rPr sz="1800" b="1" spc="-10" dirty="0">
                <a:latin typeface="Calibri"/>
                <a:cs typeface="Calibri"/>
              </a:rPr>
              <a:t>o</a:t>
            </a:r>
            <a:r>
              <a:rPr sz="1800" b="1" dirty="0">
                <a:latin typeface="Calibri"/>
                <a:cs typeface="Calibri"/>
              </a:rPr>
              <a:t>n  </a:t>
            </a:r>
            <a:r>
              <a:rPr sz="1800" b="1" spc="-5" dirty="0">
                <a:latin typeface="Calibri"/>
                <a:cs typeface="Calibri"/>
              </a:rPr>
              <a:t>2D</a:t>
            </a:r>
            <a:endParaRPr sz="1800" dirty="0">
              <a:latin typeface="Calibri"/>
              <a:cs typeface="Calibri"/>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10</a:t>
            </a:fld>
            <a:endParaRPr dirty="0"/>
          </a:p>
        </p:txBody>
      </p:sp>
      <p:pic>
        <p:nvPicPr>
          <p:cNvPr id="51" name="object 28">
            <a:extLst>
              <a:ext uri="{FF2B5EF4-FFF2-40B4-BE49-F238E27FC236}">
                <a16:creationId xmlns:a16="http://schemas.microsoft.com/office/drawing/2014/main" id="{FF3C7154-9A52-1F6B-6054-5728EA8077D4}"/>
              </a:ext>
            </a:extLst>
          </p:cNvPr>
          <p:cNvPicPr/>
          <p:nvPr/>
        </p:nvPicPr>
        <p:blipFill>
          <a:blip r:embed="rId2" cstate="print"/>
          <a:stretch>
            <a:fillRect/>
          </a:stretch>
        </p:blipFill>
        <p:spPr>
          <a:xfrm>
            <a:off x="10960835" y="5424296"/>
            <a:ext cx="1217676" cy="749808"/>
          </a:xfrm>
          <a:prstGeom prst="rect">
            <a:avLst/>
          </a:prstGeom>
        </p:spPr>
      </p:pic>
      <p:pic>
        <p:nvPicPr>
          <p:cNvPr id="52" name="object 24">
            <a:extLst>
              <a:ext uri="{FF2B5EF4-FFF2-40B4-BE49-F238E27FC236}">
                <a16:creationId xmlns:a16="http://schemas.microsoft.com/office/drawing/2014/main" id="{AAC224B7-6366-2413-2F36-611DAF842D51}"/>
              </a:ext>
            </a:extLst>
          </p:cNvPr>
          <p:cNvPicPr/>
          <p:nvPr/>
        </p:nvPicPr>
        <p:blipFill>
          <a:blip r:embed="rId3" cstate="print"/>
          <a:stretch>
            <a:fillRect/>
          </a:stretch>
        </p:blipFill>
        <p:spPr>
          <a:xfrm>
            <a:off x="11106912" y="89743"/>
            <a:ext cx="1085088" cy="987551"/>
          </a:xfrm>
          <a:prstGeom prst="rect">
            <a:avLst/>
          </a:prstGeom>
        </p:spPr>
      </p:pic>
      <p:sp>
        <p:nvSpPr>
          <p:cNvPr id="56" name="object 23">
            <a:extLst>
              <a:ext uri="{FF2B5EF4-FFF2-40B4-BE49-F238E27FC236}">
                <a16:creationId xmlns:a16="http://schemas.microsoft.com/office/drawing/2014/main" id="{267AA693-6782-7430-5EBF-62114CE70629}"/>
              </a:ext>
            </a:extLst>
          </p:cNvPr>
          <p:cNvSpPr txBox="1">
            <a:spLocks noGrp="1"/>
          </p:cNvSpPr>
          <p:nvPr>
            <p:ph type="title"/>
          </p:nvPr>
        </p:nvSpPr>
        <p:spPr>
          <a:xfrm>
            <a:off x="6712" y="12622"/>
            <a:ext cx="7003688" cy="443070"/>
          </a:xfrm>
          <a:prstGeom prst="rect">
            <a:avLst/>
          </a:prstGeom>
        </p:spPr>
        <p:txBody>
          <a:bodyPr vert="horz" wrap="square" lIns="0" tIns="12065" rIns="0" bIns="0" rtlCol="0">
            <a:spAutoFit/>
          </a:bodyPr>
          <a:lstStyle/>
          <a:p>
            <a:pPr marL="12700">
              <a:spcBef>
                <a:spcPts val="95"/>
              </a:spcBef>
            </a:pPr>
            <a:r>
              <a:rPr lang="fr-FR" sz="2800" spc="-15" dirty="0">
                <a:solidFill>
                  <a:schemeClr val="tx1"/>
                </a:solidFill>
                <a:latin typeface="Times New Roman" panose="02020603050405020304" pitchFamily="18" charset="0"/>
                <a:cs typeface="Times New Roman" panose="02020603050405020304" pitchFamily="18" charset="0"/>
              </a:rPr>
              <a:t>Etude de f</a:t>
            </a:r>
            <a:r>
              <a:rPr sz="2800" spc="-15" dirty="0" err="1">
                <a:solidFill>
                  <a:schemeClr val="tx1"/>
                </a:solidFill>
                <a:latin typeface="Times New Roman" panose="02020603050405020304" pitchFamily="18" charset="0"/>
                <a:cs typeface="Times New Roman" panose="02020603050405020304" pitchFamily="18" charset="0"/>
              </a:rPr>
              <a:t>aisabilité</a:t>
            </a:r>
            <a:r>
              <a:rPr sz="2800" spc="-5" dirty="0">
                <a:solidFill>
                  <a:schemeClr val="tx1"/>
                </a:solidFill>
                <a:latin typeface="Times New Roman" panose="02020603050405020304" pitchFamily="18" charset="0"/>
                <a:cs typeface="Times New Roman" panose="02020603050405020304" pitchFamily="18" charset="0"/>
              </a:rPr>
              <a:t> via</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les</a:t>
            </a:r>
            <a:r>
              <a:rPr lang="fr-FR" sz="2800" spc="-5" dirty="0">
                <a:solidFill>
                  <a:schemeClr val="tx1"/>
                </a:solidFill>
                <a:latin typeface="Times New Roman" panose="02020603050405020304" pitchFamily="18" charset="0"/>
                <a:cs typeface="Times New Roman" panose="02020603050405020304" pitchFamily="18" charset="0"/>
              </a:rPr>
              <a:t> </a:t>
            </a:r>
            <a:r>
              <a:rPr lang="fr-FR" sz="2800" b="1" spc="-10" dirty="0">
                <a:solidFill>
                  <a:schemeClr val="tx1"/>
                </a:solidFill>
                <a:latin typeface="Times New Roman" panose="02020603050405020304" pitchFamily="18" charset="0"/>
                <a:cs typeface="Times New Roman" panose="02020603050405020304" pitchFamily="18" charset="0"/>
              </a:rPr>
              <a:t>données </a:t>
            </a:r>
            <a:r>
              <a:rPr lang="fr-FR" sz="2800" b="1" spc="-5" dirty="0">
                <a:solidFill>
                  <a:schemeClr val="tx1"/>
                </a:solidFill>
                <a:latin typeface="Times New Roman" panose="02020603050405020304" pitchFamily="18" charset="0"/>
                <a:cs typeface="Times New Roman" panose="02020603050405020304" pitchFamily="18" charset="0"/>
              </a:rPr>
              <a:t> </a:t>
            </a:r>
            <a:r>
              <a:rPr lang="fr-FR" sz="2800" b="1" spc="-40" dirty="0">
                <a:solidFill>
                  <a:schemeClr val="tx1"/>
                </a:solidFill>
                <a:latin typeface="Times New Roman" panose="02020603050405020304" pitchFamily="18" charset="0"/>
                <a:cs typeface="Times New Roman" panose="02020603050405020304" pitchFamily="18" charset="0"/>
              </a:rPr>
              <a:t>t</a:t>
            </a:r>
            <a:r>
              <a:rPr lang="fr-FR" sz="2800" b="1" spc="-60" dirty="0">
                <a:solidFill>
                  <a:schemeClr val="tx1"/>
                </a:solidFill>
                <a:latin typeface="Times New Roman" panose="02020603050405020304" pitchFamily="18" charset="0"/>
                <a:cs typeface="Times New Roman" panose="02020603050405020304" pitchFamily="18" charset="0"/>
              </a:rPr>
              <a:t>e</a:t>
            </a:r>
            <a:r>
              <a:rPr lang="fr-FR" sz="2800" b="1" spc="-10" dirty="0">
                <a:solidFill>
                  <a:schemeClr val="tx1"/>
                </a:solidFill>
                <a:latin typeface="Times New Roman" panose="02020603050405020304" pitchFamily="18" charset="0"/>
                <a:cs typeface="Times New Roman" panose="02020603050405020304" pitchFamily="18" charset="0"/>
              </a:rPr>
              <a:t>xtuel</a:t>
            </a:r>
            <a:r>
              <a:rPr lang="fr-FR" sz="2800" b="1" spc="-15" dirty="0">
                <a:solidFill>
                  <a:schemeClr val="tx1"/>
                </a:solidFill>
                <a:latin typeface="Times New Roman" panose="02020603050405020304" pitchFamily="18" charset="0"/>
                <a:cs typeface="Times New Roman" panose="02020603050405020304" pitchFamily="18" charset="0"/>
              </a:rPr>
              <a:t>l</a:t>
            </a:r>
            <a:r>
              <a:rPr lang="fr-FR" sz="2800" b="1" spc="-10" dirty="0">
                <a:solidFill>
                  <a:schemeClr val="tx1"/>
                </a:solidFill>
                <a:latin typeface="Times New Roman" panose="02020603050405020304" pitchFamily="18" charset="0"/>
                <a:cs typeface="Times New Roman" panose="02020603050405020304" pitchFamily="18" charset="0"/>
              </a:rPr>
              <a:t>es</a:t>
            </a:r>
            <a:endParaRPr sz="2800" dirty="0">
              <a:solidFill>
                <a:schemeClr val="tx1"/>
              </a:solidFill>
              <a:latin typeface="Times New Roman" panose="02020603050405020304" pitchFamily="18" charset="0"/>
              <a:cs typeface="Times New Roman" panose="02020603050405020304" pitchFamily="18" charset="0"/>
            </a:endParaRPr>
          </a:p>
        </p:txBody>
      </p:sp>
      <p:sp>
        <p:nvSpPr>
          <p:cNvPr id="13" name="object 10">
            <a:extLst>
              <a:ext uri="{FF2B5EF4-FFF2-40B4-BE49-F238E27FC236}">
                <a16:creationId xmlns:a16="http://schemas.microsoft.com/office/drawing/2014/main" id="{B0DDDFDA-583F-0DC0-9F1A-88C6E52EF3DD}"/>
              </a:ext>
            </a:extLst>
          </p:cNvPr>
          <p:cNvSpPr/>
          <p:nvPr/>
        </p:nvSpPr>
        <p:spPr>
          <a:xfrm>
            <a:off x="-15549" y="4740403"/>
            <a:ext cx="3124199" cy="211759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14" name="Ellipse 13">
            <a:extLst>
              <a:ext uri="{FF2B5EF4-FFF2-40B4-BE49-F238E27FC236}">
                <a16:creationId xmlns:a16="http://schemas.microsoft.com/office/drawing/2014/main" id="{32E62673-151B-2030-0442-4101152C95BD}"/>
              </a:ext>
            </a:extLst>
          </p:cNvPr>
          <p:cNvSpPr/>
          <p:nvPr/>
        </p:nvSpPr>
        <p:spPr>
          <a:xfrm>
            <a:off x="2551075" y="1375736"/>
            <a:ext cx="2736488" cy="1945637"/>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100"/>
              </a:spcBef>
            </a:pPr>
            <a:r>
              <a:rPr lang="fr-FR" sz="2000" b="1" spc="-15" dirty="0">
                <a:latin typeface="Times New Roman" panose="02020603050405020304" pitchFamily="18" charset="0"/>
                <a:cs typeface="Times New Roman" panose="02020603050405020304" pitchFamily="18" charset="0"/>
              </a:rPr>
              <a:t>Word/sentences </a:t>
            </a:r>
            <a:r>
              <a:rPr lang="fr-FR" sz="2000" b="1" spc="-5" dirty="0">
                <a:latin typeface="Times New Roman" panose="02020603050405020304" pitchFamily="18" charset="0"/>
                <a:cs typeface="Times New Roman" panose="02020603050405020304" pitchFamily="18" charset="0"/>
              </a:rPr>
              <a:t>Em</a:t>
            </a:r>
            <a:r>
              <a:rPr lang="fr-FR" sz="2000" b="1" dirty="0">
                <a:latin typeface="Times New Roman" panose="02020603050405020304" pitchFamily="18" charset="0"/>
                <a:cs typeface="Times New Roman" panose="02020603050405020304" pitchFamily="18" charset="0"/>
              </a:rPr>
              <a:t>b</a:t>
            </a:r>
            <a:r>
              <a:rPr lang="fr-FR" sz="2000" b="1" spc="-5" dirty="0">
                <a:latin typeface="Times New Roman" panose="02020603050405020304" pitchFamily="18" charset="0"/>
                <a:cs typeface="Times New Roman" panose="02020603050405020304" pitchFamily="18" charset="0"/>
              </a:rPr>
              <a:t>ed</a:t>
            </a:r>
            <a:r>
              <a:rPr lang="fr-FR" sz="2000" b="1" spc="5" dirty="0">
                <a:latin typeface="Times New Roman" panose="02020603050405020304" pitchFamily="18" charset="0"/>
                <a:cs typeface="Times New Roman" panose="02020603050405020304" pitchFamily="18" charset="0"/>
              </a:rPr>
              <a:t>d</a:t>
            </a:r>
            <a:r>
              <a:rPr lang="fr-FR" sz="2000" b="1" dirty="0">
                <a:latin typeface="Times New Roman" panose="02020603050405020304" pitchFamily="18" charset="0"/>
                <a:cs typeface="Times New Roman" panose="02020603050405020304" pitchFamily="18" charset="0"/>
              </a:rPr>
              <a:t>ing </a:t>
            </a:r>
            <a:r>
              <a:rPr lang="fr-FR" sz="2000" b="1" spc="-15" dirty="0">
                <a:solidFill>
                  <a:schemeClr val="bg1"/>
                </a:solidFill>
                <a:latin typeface="Times New Roman" panose="02020603050405020304" pitchFamily="18" charset="0"/>
                <a:cs typeface="Times New Roman" panose="02020603050405020304" pitchFamily="18" charset="0"/>
              </a:rPr>
              <a:t>:</a:t>
            </a:r>
          </a:p>
          <a:p>
            <a:pPr marL="12700" algn="ctr">
              <a:lnSpc>
                <a:spcPct val="100000"/>
              </a:lnSpc>
              <a:spcBef>
                <a:spcPts val="100"/>
              </a:spcBef>
            </a:pPr>
            <a:r>
              <a:rPr lang="fr-FR" sz="2000" b="1" spc="-75" dirty="0">
                <a:latin typeface="Times New Roman" panose="02020603050405020304" pitchFamily="18" charset="0"/>
                <a:cs typeface="Times New Roman" panose="02020603050405020304" pitchFamily="18" charset="0"/>
              </a:rPr>
              <a:t>BERT</a:t>
            </a:r>
            <a:endParaRPr lang="fr-FR" sz="2000" dirty="0">
              <a:latin typeface="Times New Roman" panose="02020603050405020304" pitchFamily="18" charset="0"/>
              <a:cs typeface="Times New Roman" panose="02020603050405020304" pitchFamily="18" charset="0"/>
            </a:endParaRPr>
          </a:p>
        </p:txBody>
      </p:sp>
      <p:sp>
        <p:nvSpPr>
          <p:cNvPr id="15" name="Rectangle : coins arrondis 14">
            <a:extLst>
              <a:ext uri="{FF2B5EF4-FFF2-40B4-BE49-F238E27FC236}">
                <a16:creationId xmlns:a16="http://schemas.microsoft.com/office/drawing/2014/main" id="{90318915-A897-31F4-7AF1-CF4299906ABA}"/>
              </a:ext>
            </a:extLst>
          </p:cNvPr>
          <p:cNvSpPr/>
          <p:nvPr/>
        </p:nvSpPr>
        <p:spPr>
          <a:xfrm>
            <a:off x="441400" y="2370193"/>
            <a:ext cx="2072576" cy="105880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l"/>
            <a:r>
              <a:rPr lang="fr-FR" sz="2000" b="1" i="0" dirty="0">
                <a:solidFill>
                  <a:schemeClr val="bg1"/>
                </a:solidFill>
                <a:effectLst/>
                <a:latin typeface="Times New Roman" panose="02020603050405020304" pitchFamily="18" charset="0"/>
                <a:cs typeface="Times New Roman" panose="02020603050405020304" pitchFamily="18" charset="0"/>
              </a:rPr>
              <a:t>Création de la matrice d'</a:t>
            </a:r>
            <a:r>
              <a:rPr lang="fr-FR" sz="2000" b="1" i="0" dirty="0" err="1">
                <a:solidFill>
                  <a:schemeClr val="bg1"/>
                </a:solidFill>
                <a:effectLst/>
                <a:latin typeface="Times New Roman" panose="02020603050405020304" pitchFamily="18" charset="0"/>
                <a:cs typeface="Times New Roman" panose="02020603050405020304" pitchFamily="18" charset="0"/>
              </a:rPr>
              <a:t>embeddiing</a:t>
            </a:r>
            <a:endParaRPr lang="fr-FR" sz="2000" b="1" i="0" dirty="0">
              <a:solidFill>
                <a:schemeClr val="bg1"/>
              </a:solidFill>
              <a:effectLst/>
              <a:latin typeface="Times New Roman" panose="02020603050405020304" pitchFamily="18" charset="0"/>
              <a:cs typeface="Times New Roman" panose="02020603050405020304" pitchFamily="18" charset="0"/>
            </a:endParaRPr>
          </a:p>
        </p:txBody>
      </p:sp>
      <p:sp>
        <p:nvSpPr>
          <p:cNvPr id="16" name="object 35">
            <a:extLst>
              <a:ext uri="{FF2B5EF4-FFF2-40B4-BE49-F238E27FC236}">
                <a16:creationId xmlns:a16="http://schemas.microsoft.com/office/drawing/2014/main" id="{0699D4C3-5857-9A5D-5933-D0F8E73FC73B}"/>
              </a:ext>
            </a:extLst>
          </p:cNvPr>
          <p:cNvSpPr txBox="1"/>
          <p:nvPr/>
        </p:nvSpPr>
        <p:spPr>
          <a:xfrm>
            <a:off x="10105935" y="2668193"/>
            <a:ext cx="2072576" cy="764312"/>
          </a:xfrm>
          <a:prstGeom prst="rect">
            <a:avLst/>
          </a:prstGeom>
        </p:spPr>
        <p:txBody>
          <a:bodyPr vert="horz" wrap="square" lIns="0" tIns="12700" rIns="0" bIns="0" rtlCol="0">
            <a:spAutoFit/>
          </a:bodyPr>
          <a:lstStyle/>
          <a:p>
            <a:pPr marL="12700">
              <a:lnSpc>
                <a:spcPct val="100000"/>
              </a:lnSpc>
              <a:spcBef>
                <a:spcPts val="100"/>
              </a:spcBef>
            </a:pPr>
            <a:r>
              <a:rPr sz="2400" b="1" spc="-5" dirty="0">
                <a:uFill>
                  <a:solidFill>
                    <a:srgbClr val="EC7C30"/>
                  </a:solidFill>
                </a:uFill>
                <a:latin typeface="Times New Roman" panose="02020603050405020304" pitchFamily="18" charset="0"/>
                <a:cs typeface="Times New Roman" panose="02020603050405020304" pitchFamily="18" charset="0"/>
              </a:rPr>
              <a:t>ARI-score</a:t>
            </a:r>
            <a:r>
              <a:rPr lang="fr-FR" sz="2400" b="1" spc="-5" dirty="0">
                <a:uFill>
                  <a:solidFill>
                    <a:srgbClr val="EC7C30"/>
                  </a:solidFill>
                </a:uFill>
                <a:latin typeface="Times New Roman" panose="02020603050405020304" pitchFamily="18" charset="0"/>
                <a:cs typeface="Times New Roman" panose="02020603050405020304" pitchFamily="18" charset="0"/>
              </a:rPr>
              <a:t>:</a:t>
            </a:r>
            <a:r>
              <a:rPr lang="fr-FR" sz="2400" b="1" spc="-95" dirty="0">
                <a:uFill>
                  <a:solidFill>
                    <a:srgbClr val="EC7C30"/>
                  </a:solidFill>
                </a:uFill>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0.44</a:t>
            </a:r>
          </a:p>
          <a:p>
            <a:pPr marL="12700">
              <a:lnSpc>
                <a:spcPct val="100000"/>
              </a:lnSpc>
              <a:spcBef>
                <a:spcPts val="100"/>
              </a:spcBef>
            </a:pPr>
            <a:r>
              <a:rPr sz="2400" b="1" spc="-40" dirty="0">
                <a:uFill>
                  <a:solidFill>
                    <a:srgbClr val="EC7C30"/>
                  </a:solidFill>
                </a:uFill>
                <a:latin typeface="Times New Roman" panose="02020603050405020304" pitchFamily="18" charset="0"/>
                <a:cs typeface="Times New Roman" panose="02020603050405020304" pitchFamily="18" charset="0"/>
              </a:rPr>
              <a:t>Temps</a:t>
            </a:r>
            <a:r>
              <a:rPr lang="fr-FR" sz="2400" b="1" spc="-40" dirty="0">
                <a:uFill>
                  <a:solidFill>
                    <a:srgbClr val="EC7C30"/>
                  </a:solidFill>
                </a:uFill>
                <a:latin typeface="Times New Roman" panose="02020603050405020304" pitchFamily="18" charset="0"/>
                <a:cs typeface="Times New Roman" panose="02020603050405020304" pitchFamily="18" charset="0"/>
              </a:rPr>
              <a:t>:</a:t>
            </a:r>
            <a:r>
              <a:rPr sz="2400" b="1" spc="-15" dirty="0">
                <a:uFill>
                  <a:solidFill>
                    <a:srgbClr val="EC7C30"/>
                  </a:solidFill>
                </a:uFill>
                <a:latin typeface="Times New Roman" panose="02020603050405020304" pitchFamily="18" charset="0"/>
                <a:cs typeface="Times New Roman" panose="02020603050405020304" pitchFamily="18" charset="0"/>
              </a:rPr>
              <a:t> </a:t>
            </a:r>
            <a:r>
              <a:rPr sz="2400" b="1" spc="-10" dirty="0">
                <a:uFill>
                  <a:solidFill>
                    <a:srgbClr val="EC7C30"/>
                  </a:solidFill>
                </a:uFill>
                <a:latin typeface="Times New Roman" panose="02020603050405020304" pitchFamily="18" charset="0"/>
                <a:cs typeface="Times New Roman" panose="02020603050405020304" pitchFamily="18" charset="0"/>
              </a:rPr>
              <a:t>1</a:t>
            </a:r>
            <a:r>
              <a:rPr lang="fr-FR" sz="2400" b="1" spc="-10" dirty="0">
                <a:uFill>
                  <a:solidFill>
                    <a:srgbClr val="EC7C30"/>
                  </a:solidFill>
                </a:uFill>
                <a:latin typeface="Times New Roman" panose="02020603050405020304" pitchFamily="18" charset="0"/>
                <a:cs typeface="Times New Roman" panose="02020603050405020304" pitchFamily="18" charset="0"/>
              </a:rPr>
              <a:t>4</a:t>
            </a:r>
            <a:r>
              <a:rPr sz="2400" b="1" spc="-10" dirty="0">
                <a:uFill>
                  <a:solidFill>
                    <a:srgbClr val="EC7C30"/>
                  </a:solidFill>
                </a:uFill>
                <a:latin typeface="Times New Roman" panose="02020603050405020304" pitchFamily="18" charset="0"/>
                <a:cs typeface="Times New Roman" panose="02020603050405020304" pitchFamily="18" charset="0"/>
              </a:rPr>
              <a:t>s</a:t>
            </a:r>
            <a:endParaRPr sz="2400" b="1" dirty="0">
              <a:latin typeface="Times New Roman" panose="02020603050405020304" pitchFamily="18" charset="0"/>
              <a:cs typeface="Times New Roman" panose="02020603050405020304" pitchFamily="18" charset="0"/>
            </a:endParaRPr>
          </a:p>
        </p:txBody>
      </p:sp>
      <p:pic>
        <p:nvPicPr>
          <p:cNvPr id="53" name="Image 52" descr="Une image contenant capture d’écran, diagramme&#10;&#10;Description générée automatiquement">
            <a:extLst>
              <a:ext uri="{FF2B5EF4-FFF2-40B4-BE49-F238E27FC236}">
                <a16:creationId xmlns:a16="http://schemas.microsoft.com/office/drawing/2014/main" id="{2679F746-1873-DAEB-964E-837EB43AF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067" y="3429082"/>
            <a:ext cx="7772400" cy="33632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txBox="1"/>
          <p:nvPr/>
        </p:nvSpPr>
        <p:spPr>
          <a:xfrm>
            <a:off x="4279519" y="1326007"/>
            <a:ext cx="3949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USE</a:t>
            </a:r>
            <a:endParaRPr sz="1800">
              <a:latin typeface="Calibri"/>
              <a:cs typeface="Calibri"/>
            </a:endParaRPr>
          </a:p>
        </p:txBody>
      </p:sp>
      <p:grpSp>
        <p:nvGrpSpPr>
          <p:cNvPr id="32" name="object 32"/>
          <p:cNvGrpSpPr/>
          <p:nvPr/>
        </p:nvGrpSpPr>
        <p:grpSpPr>
          <a:xfrm>
            <a:off x="6258190" y="1723172"/>
            <a:ext cx="1535710" cy="1014895"/>
            <a:chOff x="5501763" y="2444496"/>
            <a:chExt cx="1442089" cy="285115"/>
          </a:xfrm>
        </p:grpSpPr>
        <p:sp>
          <p:nvSpPr>
            <p:cNvPr id="35" name="object 35"/>
            <p:cNvSpPr/>
            <p:nvPr/>
          </p:nvSpPr>
          <p:spPr>
            <a:xfrm>
              <a:off x="6633972" y="2548294"/>
              <a:ext cx="309880" cy="77885"/>
            </a:xfrm>
            <a:custGeom>
              <a:avLst/>
              <a:gdLst/>
              <a:ahLst/>
              <a:cxnLst/>
              <a:rect l="l" t="t" r="r" b="b"/>
              <a:pathLst>
                <a:path w="309879" h="169544">
                  <a:moveTo>
                    <a:pt x="224789" y="0"/>
                  </a:moveTo>
                  <a:lnTo>
                    <a:pt x="224789" y="42290"/>
                  </a:lnTo>
                  <a:lnTo>
                    <a:pt x="0" y="42290"/>
                  </a:lnTo>
                  <a:lnTo>
                    <a:pt x="0" y="126873"/>
                  </a:lnTo>
                  <a:lnTo>
                    <a:pt x="224789" y="126873"/>
                  </a:lnTo>
                  <a:lnTo>
                    <a:pt x="224789" y="169163"/>
                  </a:lnTo>
                  <a:lnTo>
                    <a:pt x="309372" y="84582"/>
                  </a:lnTo>
                  <a:lnTo>
                    <a:pt x="224789" y="0"/>
                  </a:lnTo>
                  <a:close/>
                </a:path>
              </a:pathLst>
            </a:custGeom>
            <a:solidFill>
              <a:srgbClr val="000000"/>
            </a:solidFill>
          </p:spPr>
          <p:txBody>
            <a:bodyPr wrap="square" lIns="0" tIns="0" rIns="0" bIns="0" rtlCol="0"/>
            <a:lstStyle/>
            <a:p>
              <a:endParaRPr/>
            </a:p>
          </p:txBody>
        </p:sp>
        <p:sp>
          <p:nvSpPr>
            <p:cNvPr id="36" name="object 36"/>
            <p:cNvSpPr/>
            <p:nvPr/>
          </p:nvSpPr>
          <p:spPr>
            <a:xfrm>
              <a:off x="5501763" y="2444496"/>
              <a:ext cx="1114302" cy="285115"/>
            </a:xfrm>
            <a:custGeom>
              <a:avLst/>
              <a:gdLst/>
              <a:ahLst/>
              <a:cxnLst/>
              <a:rect l="l" t="t" r="r" b="b"/>
              <a:pathLst>
                <a:path w="1274445" h="285114">
                  <a:moveTo>
                    <a:pt x="1226565" y="0"/>
                  </a:moveTo>
                  <a:lnTo>
                    <a:pt x="47497" y="0"/>
                  </a:lnTo>
                  <a:lnTo>
                    <a:pt x="28985" y="3724"/>
                  </a:lnTo>
                  <a:lnTo>
                    <a:pt x="13890" y="13890"/>
                  </a:lnTo>
                  <a:lnTo>
                    <a:pt x="3724" y="28985"/>
                  </a:lnTo>
                  <a:lnTo>
                    <a:pt x="0" y="47498"/>
                  </a:lnTo>
                  <a:lnTo>
                    <a:pt x="0" y="237489"/>
                  </a:lnTo>
                  <a:lnTo>
                    <a:pt x="3724" y="256002"/>
                  </a:lnTo>
                  <a:lnTo>
                    <a:pt x="13890" y="271097"/>
                  </a:lnTo>
                  <a:lnTo>
                    <a:pt x="28985" y="281263"/>
                  </a:lnTo>
                  <a:lnTo>
                    <a:pt x="47497" y="284988"/>
                  </a:lnTo>
                  <a:lnTo>
                    <a:pt x="1226565" y="284988"/>
                  </a:lnTo>
                  <a:lnTo>
                    <a:pt x="1245078" y="281263"/>
                  </a:lnTo>
                  <a:lnTo>
                    <a:pt x="1260173" y="271097"/>
                  </a:lnTo>
                  <a:lnTo>
                    <a:pt x="1270339" y="256002"/>
                  </a:lnTo>
                  <a:lnTo>
                    <a:pt x="1274063" y="237489"/>
                  </a:lnTo>
                  <a:lnTo>
                    <a:pt x="1274063" y="47498"/>
                  </a:lnTo>
                  <a:lnTo>
                    <a:pt x="1270339" y="28985"/>
                  </a:lnTo>
                  <a:lnTo>
                    <a:pt x="1260173" y="13890"/>
                  </a:lnTo>
                  <a:lnTo>
                    <a:pt x="1245078" y="3724"/>
                  </a:lnTo>
                  <a:lnTo>
                    <a:pt x="1226565" y="0"/>
                  </a:lnTo>
                  <a:close/>
                </a:path>
              </a:pathLst>
            </a:custGeom>
            <a:solidFill>
              <a:srgbClr val="E1EFD9"/>
            </a:solidFill>
          </p:spPr>
          <p:txBody>
            <a:bodyPr wrap="square" lIns="0" tIns="0" rIns="0" bIns="0" rtlCol="0"/>
            <a:lstStyle/>
            <a:p>
              <a:endParaRPr dirty="0"/>
            </a:p>
          </p:txBody>
        </p:sp>
      </p:grpSp>
      <p:sp>
        <p:nvSpPr>
          <p:cNvPr id="38" name="object 38"/>
          <p:cNvSpPr/>
          <p:nvPr/>
        </p:nvSpPr>
        <p:spPr>
          <a:xfrm>
            <a:off x="7888331" y="1753705"/>
            <a:ext cx="924181" cy="1014894"/>
          </a:xfrm>
          <a:custGeom>
            <a:avLst/>
            <a:gdLst/>
            <a:ahLst/>
            <a:cxnLst/>
            <a:rect l="l" t="t" r="r" b="b"/>
            <a:pathLst>
              <a:path w="1274445" h="285114">
                <a:moveTo>
                  <a:pt x="1226566" y="0"/>
                </a:moveTo>
                <a:lnTo>
                  <a:pt x="47498" y="0"/>
                </a:lnTo>
                <a:lnTo>
                  <a:pt x="28985" y="3724"/>
                </a:lnTo>
                <a:lnTo>
                  <a:pt x="13890" y="13890"/>
                </a:lnTo>
                <a:lnTo>
                  <a:pt x="3724" y="28985"/>
                </a:lnTo>
                <a:lnTo>
                  <a:pt x="0" y="47498"/>
                </a:lnTo>
                <a:lnTo>
                  <a:pt x="0" y="237490"/>
                </a:lnTo>
                <a:lnTo>
                  <a:pt x="3724" y="256002"/>
                </a:lnTo>
                <a:lnTo>
                  <a:pt x="13890" y="271097"/>
                </a:lnTo>
                <a:lnTo>
                  <a:pt x="28985" y="281263"/>
                </a:lnTo>
                <a:lnTo>
                  <a:pt x="47498" y="284988"/>
                </a:lnTo>
                <a:lnTo>
                  <a:pt x="1226566" y="284988"/>
                </a:lnTo>
                <a:lnTo>
                  <a:pt x="1245078" y="281263"/>
                </a:lnTo>
                <a:lnTo>
                  <a:pt x="1260173" y="271097"/>
                </a:lnTo>
                <a:lnTo>
                  <a:pt x="1270339" y="256002"/>
                </a:lnTo>
                <a:lnTo>
                  <a:pt x="1274064" y="237490"/>
                </a:lnTo>
                <a:lnTo>
                  <a:pt x="1274064" y="47498"/>
                </a:lnTo>
                <a:lnTo>
                  <a:pt x="1270339" y="28985"/>
                </a:lnTo>
                <a:lnTo>
                  <a:pt x="1260173" y="13890"/>
                </a:lnTo>
                <a:lnTo>
                  <a:pt x="1245078" y="3724"/>
                </a:lnTo>
                <a:lnTo>
                  <a:pt x="1226566" y="0"/>
                </a:lnTo>
                <a:close/>
              </a:path>
            </a:pathLst>
          </a:custGeom>
          <a:solidFill>
            <a:srgbClr val="C5DFB4"/>
          </a:solidFill>
        </p:spPr>
        <p:txBody>
          <a:bodyPr wrap="square" lIns="0" tIns="0" rIns="0" bIns="0" rtlCol="0"/>
          <a:lstStyle/>
          <a:p>
            <a:endParaRPr/>
          </a:p>
        </p:txBody>
      </p:sp>
      <p:sp>
        <p:nvSpPr>
          <p:cNvPr id="39" name="object 39"/>
          <p:cNvSpPr txBox="1"/>
          <p:nvPr/>
        </p:nvSpPr>
        <p:spPr>
          <a:xfrm>
            <a:off x="7888331" y="2070481"/>
            <a:ext cx="848994"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K-means</a:t>
            </a:r>
            <a:endParaRPr sz="1800" dirty="0">
              <a:latin typeface="Calibri"/>
              <a:cs typeface="Calibri"/>
            </a:endParaRPr>
          </a:p>
        </p:txBody>
      </p:sp>
      <p:sp>
        <p:nvSpPr>
          <p:cNvPr id="40" name="object 40"/>
          <p:cNvSpPr/>
          <p:nvPr/>
        </p:nvSpPr>
        <p:spPr>
          <a:xfrm>
            <a:off x="8849604" y="2152084"/>
            <a:ext cx="344805" cy="155575"/>
          </a:xfrm>
          <a:custGeom>
            <a:avLst/>
            <a:gdLst/>
            <a:ahLst/>
            <a:cxnLst/>
            <a:rect l="l" t="t" r="r" b="b"/>
            <a:pathLst>
              <a:path w="344804" h="155575">
                <a:moveTo>
                  <a:pt x="266700" y="0"/>
                </a:moveTo>
                <a:lnTo>
                  <a:pt x="266700" y="38862"/>
                </a:lnTo>
                <a:lnTo>
                  <a:pt x="0" y="38862"/>
                </a:lnTo>
                <a:lnTo>
                  <a:pt x="0" y="116586"/>
                </a:lnTo>
                <a:lnTo>
                  <a:pt x="266700" y="116586"/>
                </a:lnTo>
                <a:lnTo>
                  <a:pt x="266700" y="155448"/>
                </a:lnTo>
                <a:lnTo>
                  <a:pt x="344423" y="77724"/>
                </a:lnTo>
                <a:lnTo>
                  <a:pt x="266700" y="0"/>
                </a:lnTo>
                <a:close/>
              </a:path>
            </a:pathLst>
          </a:custGeom>
          <a:solidFill>
            <a:srgbClr val="000000"/>
          </a:solidFill>
        </p:spPr>
        <p:txBody>
          <a:bodyPr wrap="square" lIns="0" tIns="0" rIns="0" bIns="0" rtlCol="0"/>
          <a:lstStyle/>
          <a:p>
            <a:endParaRPr/>
          </a:p>
        </p:txBody>
      </p:sp>
      <p:sp>
        <p:nvSpPr>
          <p:cNvPr id="41" name="object 41"/>
          <p:cNvSpPr/>
          <p:nvPr/>
        </p:nvSpPr>
        <p:spPr>
          <a:xfrm>
            <a:off x="10546395" y="2145734"/>
            <a:ext cx="285115" cy="161925"/>
          </a:xfrm>
          <a:custGeom>
            <a:avLst/>
            <a:gdLst/>
            <a:ahLst/>
            <a:cxnLst/>
            <a:rect l="l" t="t" r="r" b="b"/>
            <a:pathLst>
              <a:path w="285115" h="161925">
                <a:moveTo>
                  <a:pt x="204216" y="0"/>
                </a:moveTo>
                <a:lnTo>
                  <a:pt x="204216" y="40386"/>
                </a:lnTo>
                <a:lnTo>
                  <a:pt x="0" y="40386"/>
                </a:lnTo>
                <a:lnTo>
                  <a:pt x="0" y="121158"/>
                </a:lnTo>
                <a:lnTo>
                  <a:pt x="204216" y="121158"/>
                </a:lnTo>
                <a:lnTo>
                  <a:pt x="204216" y="161544"/>
                </a:lnTo>
                <a:lnTo>
                  <a:pt x="284988" y="80772"/>
                </a:lnTo>
                <a:lnTo>
                  <a:pt x="204216" y="0"/>
                </a:lnTo>
                <a:close/>
              </a:path>
            </a:pathLst>
          </a:custGeom>
          <a:solidFill>
            <a:srgbClr val="000000"/>
          </a:solidFill>
        </p:spPr>
        <p:txBody>
          <a:bodyPr wrap="square" lIns="0" tIns="0" rIns="0" bIns="0" rtlCol="0"/>
          <a:lstStyle/>
          <a:p>
            <a:endParaRPr/>
          </a:p>
        </p:txBody>
      </p:sp>
      <p:sp>
        <p:nvSpPr>
          <p:cNvPr id="45" name="object 45"/>
          <p:cNvSpPr/>
          <p:nvPr/>
        </p:nvSpPr>
        <p:spPr>
          <a:xfrm>
            <a:off x="10821923" y="1701000"/>
            <a:ext cx="1275715" cy="953935"/>
          </a:xfrm>
          <a:custGeom>
            <a:avLst/>
            <a:gdLst/>
            <a:ahLst/>
            <a:cxnLst/>
            <a:rect l="l" t="t" r="r" b="b"/>
            <a:pathLst>
              <a:path w="1275715" h="285114">
                <a:moveTo>
                  <a:pt x="1228090" y="0"/>
                </a:moveTo>
                <a:lnTo>
                  <a:pt x="47498" y="0"/>
                </a:lnTo>
                <a:lnTo>
                  <a:pt x="28985" y="3724"/>
                </a:lnTo>
                <a:lnTo>
                  <a:pt x="13890" y="13890"/>
                </a:lnTo>
                <a:lnTo>
                  <a:pt x="3724" y="28985"/>
                </a:lnTo>
                <a:lnTo>
                  <a:pt x="0" y="47497"/>
                </a:lnTo>
                <a:lnTo>
                  <a:pt x="0" y="237489"/>
                </a:lnTo>
                <a:lnTo>
                  <a:pt x="3724" y="256002"/>
                </a:lnTo>
                <a:lnTo>
                  <a:pt x="13890" y="271097"/>
                </a:lnTo>
                <a:lnTo>
                  <a:pt x="28985" y="281263"/>
                </a:lnTo>
                <a:lnTo>
                  <a:pt x="47498" y="284988"/>
                </a:lnTo>
                <a:lnTo>
                  <a:pt x="1228090" y="284988"/>
                </a:lnTo>
                <a:lnTo>
                  <a:pt x="1246602" y="281263"/>
                </a:lnTo>
                <a:lnTo>
                  <a:pt x="1261697" y="271097"/>
                </a:lnTo>
                <a:lnTo>
                  <a:pt x="1271863" y="256002"/>
                </a:lnTo>
                <a:lnTo>
                  <a:pt x="1275587" y="237489"/>
                </a:lnTo>
                <a:lnTo>
                  <a:pt x="1275587" y="47497"/>
                </a:lnTo>
                <a:lnTo>
                  <a:pt x="1271863" y="28985"/>
                </a:lnTo>
                <a:lnTo>
                  <a:pt x="1261697" y="13890"/>
                </a:lnTo>
                <a:lnTo>
                  <a:pt x="1246602" y="3724"/>
                </a:lnTo>
                <a:lnTo>
                  <a:pt x="1228090" y="0"/>
                </a:lnTo>
                <a:close/>
              </a:path>
            </a:pathLst>
          </a:custGeom>
          <a:solidFill>
            <a:srgbClr val="FFC000"/>
          </a:solidFill>
        </p:spPr>
        <p:txBody>
          <a:bodyPr wrap="square" lIns="0" tIns="0" rIns="0" bIns="0" rtlCol="0"/>
          <a:lstStyle/>
          <a:p>
            <a:endParaRPr/>
          </a:p>
        </p:txBody>
      </p:sp>
      <p:sp>
        <p:nvSpPr>
          <p:cNvPr id="46" name="object 46"/>
          <p:cNvSpPr txBox="1"/>
          <p:nvPr/>
        </p:nvSpPr>
        <p:spPr>
          <a:xfrm>
            <a:off x="11069610" y="2016798"/>
            <a:ext cx="9074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ARI</a:t>
            </a:r>
            <a:r>
              <a:rPr sz="1800" b="1" spc="-75" dirty="0">
                <a:latin typeface="Calibri"/>
                <a:cs typeface="Calibri"/>
              </a:rPr>
              <a:t> </a:t>
            </a:r>
            <a:r>
              <a:rPr sz="1800" b="1" spc="-10" dirty="0">
                <a:latin typeface="Calibri"/>
                <a:cs typeface="Calibri"/>
              </a:rPr>
              <a:t>score</a:t>
            </a:r>
            <a:endParaRPr sz="1800" dirty="0">
              <a:latin typeface="Calibri"/>
              <a:cs typeface="Calibri"/>
            </a:endParaRPr>
          </a:p>
        </p:txBody>
      </p:sp>
      <p:sp>
        <p:nvSpPr>
          <p:cNvPr id="47" name="object 47"/>
          <p:cNvSpPr/>
          <p:nvPr/>
        </p:nvSpPr>
        <p:spPr>
          <a:xfrm>
            <a:off x="9212955" y="1701000"/>
            <a:ext cx="1311163" cy="1120305"/>
          </a:xfrm>
          <a:custGeom>
            <a:avLst/>
            <a:gdLst/>
            <a:ahLst/>
            <a:cxnLst/>
            <a:rect l="l" t="t" r="r" b="b"/>
            <a:pathLst>
              <a:path w="1598929" h="535305">
                <a:moveTo>
                  <a:pt x="1509522" y="0"/>
                </a:moveTo>
                <a:lnTo>
                  <a:pt x="89153" y="0"/>
                </a:lnTo>
                <a:lnTo>
                  <a:pt x="54435" y="7000"/>
                </a:lnTo>
                <a:lnTo>
                  <a:pt x="26098" y="26098"/>
                </a:lnTo>
                <a:lnTo>
                  <a:pt x="7000" y="54435"/>
                </a:lnTo>
                <a:lnTo>
                  <a:pt x="0" y="89153"/>
                </a:lnTo>
                <a:lnTo>
                  <a:pt x="0" y="445770"/>
                </a:lnTo>
                <a:lnTo>
                  <a:pt x="7000" y="480488"/>
                </a:lnTo>
                <a:lnTo>
                  <a:pt x="26098" y="508825"/>
                </a:lnTo>
                <a:lnTo>
                  <a:pt x="54435" y="527923"/>
                </a:lnTo>
                <a:lnTo>
                  <a:pt x="89153" y="534924"/>
                </a:lnTo>
                <a:lnTo>
                  <a:pt x="1509522" y="534924"/>
                </a:lnTo>
                <a:lnTo>
                  <a:pt x="1544240" y="527923"/>
                </a:lnTo>
                <a:lnTo>
                  <a:pt x="1572577" y="508825"/>
                </a:lnTo>
                <a:lnTo>
                  <a:pt x="1591675" y="480488"/>
                </a:lnTo>
                <a:lnTo>
                  <a:pt x="1598676" y="445770"/>
                </a:lnTo>
                <a:lnTo>
                  <a:pt x="1598676" y="89153"/>
                </a:lnTo>
                <a:lnTo>
                  <a:pt x="1591675" y="54435"/>
                </a:lnTo>
                <a:lnTo>
                  <a:pt x="1572577" y="26098"/>
                </a:lnTo>
                <a:lnTo>
                  <a:pt x="1544240" y="7000"/>
                </a:lnTo>
                <a:lnTo>
                  <a:pt x="1509522" y="0"/>
                </a:lnTo>
                <a:close/>
              </a:path>
            </a:pathLst>
          </a:custGeom>
          <a:solidFill>
            <a:srgbClr val="E1EFD9"/>
          </a:solidFill>
        </p:spPr>
        <p:txBody>
          <a:bodyPr wrap="square" lIns="0" tIns="0" rIns="0" bIns="0" rtlCol="0"/>
          <a:lstStyle/>
          <a:p>
            <a:endParaRPr/>
          </a:p>
        </p:txBody>
      </p:sp>
      <p:sp>
        <p:nvSpPr>
          <p:cNvPr id="48" name="object 48"/>
          <p:cNvSpPr txBox="1"/>
          <p:nvPr/>
        </p:nvSpPr>
        <p:spPr>
          <a:xfrm>
            <a:off x="9250046" y="1974132"/>
            <a:ext cx="1236980" cy="574040"/>
          </a:xfrm>
          <a:prstGeom prst="rect">
            <a:avLst/>
          </a:prstGeom>
        </p:spPr>
        <p:txBody>
          <a:bodyPr vert="horz" wrap="square" lIns="0" tIns="12700" rIns="0" bIns="0" rtlCol="0">
            <a:spAutoFit/>
          </a:bodyPr>
          <a:lstStyle/>
          <a:p>
            <a:pPr marL="488315" marR="5080" indent="-476250">
              <a:lnSpc>
                <a:spcPct val="100000"/>
              </a:lnSpc>
              <a:spcBef>
                <a:spcPts val="100"/>
              </a:spcBef>
            </a:pPr>
            <a:r>
              <a:rPr sz="1800" b="1" spc="-5" dirty="0">
                <a:latin typeface="Calibri"/>
                <a:cs typeface="Calibri"/>
              </a:rPr>
              <a:t>Vi</a:t>
            </a:r>
            <a:r>
              <a:rPr sz="1800" b="1" dirty="0">
                <a:latin typeface="Calibri"/>
                <a:cs typeface="Calibri"/>
              </a:rPr>
              <a:t>sual</a:t>
            </a:r>
            <a:r>
              <a:rPr sz="1800" b="1" spc="-15" dirty="0">
                <a:latin typeface="Calibri"/>
                <a:cs typeface="Calibri"/>
              </a:rPr>
              <a:t>i</a:t>
            </a:r>
            <a:r>
              <a:rPr sz="1800" b="1" dirty="0">
                <a:latin typeface="Calibri"/>
                <a:cs typeface="Calibri"/>
              </a:rPr>
              <a:t>s</a:t>
            </a:r>
            <a:r>
              <a:rPr sz="1800" b="1" spc="-25" dirty="0">
                <a:latin typeface="Calibri"/>
                <a:cs typeface="Calibri"/>
              </a:rPr>
              <a:t>a</a:t>
            </a:r>
            <a:r>
              <a:rPr sz="1800" b="1" dirty="0">
                <a:latin typeface="Calibri"/>
                <a:cs typeface="Calibri"/>
              </a:rPr>
              <a:t>ti</a:t>
            </a:r>
            <a:r>
              <a:rPr sz="1800" b="1" spc="-10" dirty="0">
                <a:latin typeface="Calibri"/>
                <a:cs typeface="Calibri"/>
              </a:rPr>
              <a:t>o</a:t>
            </a:r>
            <a:r>
              <a:rPr sz="1800" b="1" dirty="0">
                <a:latin typeface="Calibri"/>
                <a:cs typeface="Calibri"/>
              </a:rPr>
              <a:t>n  </a:t>
            </a:r>
            <a:r>
              <a:rPr sz="1800" b="1" spc="-5" dirty="0">
                <a:latin typeface="Calibri"/>
                <a:cs typeface="Calibri"/>
              </a:rPr>
              <a:t>2D</a:t>
            </a:r>
            <a:endParaRPr sz="1800" dirty="0">
              <a:latin typeface="Calibri"/>
              <a:cs typeface="Calibri"/>
            </a:endParaRP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11</a:t>
            </a:fld>
            <a:endParaRPr dirty="0"/>
          </a:p>
        </p:txBody>
      </p:sp>
      <p:pic>
        <p:nvPicPr>
          <p:cNvPr id="52" name="object 24">
            <a:extLst>
              <a:ext uri="{FF2B5EF4-FFF2-40B4-BE49-F238E27FC236}">
                <a16:creationId xmlns:a16="http://schemas.microsoft.com/office/drawing/2014/main" id="{B27409E4-BA60-2C63-5554-A930A00D0148}"/>
              </a:ext>
            </a:extLst>
          </p:cNvPr>
          <p:cNvPicPr/>
          <p:nvPr/>
        </p:nvPicPr>
        <p:blipFill>
          <a:blip r:embed="rId3" cstate="print"/>
          <a:stretch>
            <a:fillRect/>
          </a:stretch>
        </p:blipFill>
        <p:spPr>
          <a:xfrm>
            <a:off x="11093423" y="52629"/>
            <a:ext cx="1085088" cy="987551"/>
          </a:xfrm>
          <a:prstGeom prst="rect">
            <a:avLst/>
          </a:prstGeom>
        </p:spPr>
      </p:pic>
      <p:sp>
        <p:nvSpPr>
          <p:cNvPr id="53" name="object 10">
            <a:extLst>
              <a:ext uri="{FF2B5EF4-FFF2-40B4-BE49-F238E27FC236}">
                <a16:creationId xmlns:a16="http://schemas.microsoft.com/office/drawing/2014/main" id="{00872325-6207-4900-3DA0-B8457525EAA8}"/>
              </a:ext>
            </a:extLst>
          </p:cNvPr>
          <p:cNvSpPr/>
          <p:nvPr/>
        </p:nvSpPr>
        <p:spPr>
          <a:xfrm>
            <a:off x="1" y="5181600"/>
            <a:ext cx="2438399" cy="1676399"/>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54" name="object 28">
            <a:extLst>
              <a:ext uri="{FF2B5EF4-FFF2-40B4-BE49-F238E27FC236}">
                <a16:creationId xmlns:a16="http://schemas.microsoft.com/office/drawing/2014/main" id="{0D0C3796-AF08-A289-86FB-C00DF62D43B2}"/>
              </a:ext>
            </a:extLst>
          </p:cNvPr>
          <p:cNvPicPr/>
          <p:nvPr/>
        </p:nvPicPr>
        <p:blipFill>
          <a:blip r:embed="rId4" cstate="print"/>
          <a:stretch>
            <a:fillRect/>
          </a:stretch>
        </p:blipFill>
        <p:spPr>
          <a:xfrm>
            <a:off x="10960835" y="5424296"/>
            <a:ext cx="1217676" cy="749808"/>
          </a:xfrm>
          <a:prstGeom prst="rect">
            <a:avLst/>
          </a:prstGeom>
        </p:spPr>
      </p:pic>
      <p:sp>
        <p:nvSpPr>
          <p:cNvPr id="56" name="object 23">
            <a:extLst>
              <a:ext uri="{FF2B5EF4-FFF2-40B4-BE49-F238E27FC236}">
                <a16:creationId xmlns:a16="http://schemas.microsoft.com/office/drawing/2014/main" id="{561AB1CF-19FE-3AE1-D5DA-878E4A19F8B6}"/>
              </a:ext>
            </a:extLst>
          </p:cNvPr>
          <p:cNvSpPr txBox="1">
            <a:spLocks noGrp="1"/>
          </p:cNvSpPr>
          <p:nvPr>
            <p:ph type="title"/>
          </p:nvPr>
        </p:nvSpPr>
        <p:spPr>
          <a:xfrm>
            <a:off x="6712" y="12622"/>
            <a:ext cx="7003688" cy="443070"/>
          </a:xfrm>
          <a:prstGeom prst="rect">
            <a:avLst/>
          </a:prstGeom>
        </p:spPr>
        <p:txBody>
          <a:bodyPr vert="horz" wrap="square" lIns="0" tIns="12065" rIns="0" bIns="0" rtlCol="0">
            <a:spAutoFit/>
          </a:bodyPr>
          <a:lstStyle/>
          <a:p>
            <a:pPr marL="12700">
              <a:spcBef>
                <a:spcPts val="95"/>
              </a:spcBef>
            </a:pPr>
            <a:r>
              <a:rPr lang="fr-FR" sz="2800" spc="-15" dirty="0">
                <a:solidFill>
                  <a:schemeClr val="tx1"/>
                </a:solidFill>
                <a:latin typeface="Times New Roman" panose="02020603050405020304" pitchFamily="18" charset="0"/>
                <a:cs typeface="Times New Roman" panose="02020603050405020304" pitchFamily="18" charset="0"/>
              </a:rPr>
              <a:t>Etude de f</a:t>
            </a:r>
            <a:r>
              <a:rPr sz="2800" spc="-15" dirty="0" err="1">
                <a:solidFill>
                  <a:schemeClr val="tx1"/>
                </a:solidFill>
                <a:latin typeface="Times New Roman" panose="02020603050405020304" pitchFamily="18" charset="0"/>
                <a:cs typeface="Times New Roman" panose="02020603050405020304" pitchFamily="18" charset="0"/>
              </a:rPr>
              <a:t>aisabilité</a:t>
            </a:r>
            <a:r>
              <a:rPr sz="2800" spc="-5" dirty="0">
                <a:solidFill>
                  <a:schemeClr val="tx1"/>
                </a:solidFill>
                <a:latin typeface="Times New Roman" panose="02020603050405020304" pitchFamily="18" charset="0"/>
                <a:cs typeface="Times New Roman" panose="02020603050405020304" pitchFamily="18" charset="0"/>
              </a:rPr>
              <a:t> via</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les</a:t>
            </a:r>
            <a:r>
              <a:rPr lang="fr-FR" sz="2800" spc="-5" dirty="0">
                <a:solidFill>
                  <a:schemeClr val="tx1"/>
                </a:solidFill>
                <a:latin typeface="Times New Roman" panose="02020603050405020304" pitchFamily="18" charset="0"/>
                <a:cs typeface="Times New Roman" panose="02020603050405020304" pitchFamily="18" charset="0"/>
              </a:rPr>
              <a:t> </a:t>
            </a:r>
            <a:r>
              <a:rPr lang="fr-FR" sz="2800" b="1" spc="-10" dirty="0">
                <a:solidFill>
                  <a:schemeClr val="tx1"/>
                </a:solidFill>
                <a:latin typeface="Times New Roman" panose="02020603050405020304" pitchFamily="18" charset="0"/>
                <a:cs typeface="Times New Roman" panose="02020603050405020304" pitchFamily="18" charset="0"/>
              </a:rPr>
              <a:t>données </a:t>
            </a:r>
            <a:r>
              <a:rPr lang="fr-FR" sz="2800" b="1" spc="-5" dirty="0">
                <a:solidFill>
                  <a:schemeClr val="tx1"/>
                </a:solidFill>
                <a:latin typeface="Times New Roman" panose="02020603050405020304" pitchFamily="18" charset="0"/>
                <a:cs typeface="Times New Roman" panose="02020603050405020304" pitchFamily="18" charset="0"/>
              </a:rPr>
              <a:t> </a:t>
            </a:r>
            <a:r>
              <a:rPr lang="fr-FR" sz="2800" b="1" spc="-40" dirty="0">
                <a:solidFill>
                  <a:schemeClr val="tx1"/>
                </a:solidFill>
                <a:latin typeface="Times New Roman" panose="02020603050405020304" pitchFamily="18" charset="0"/>
                <a:cs typeface="Times New Roman" panose="02020603050405020304" pitchFamily="18" charset="0"/>
              </a:rPr>
              <a:t>t</a:t>
            </a:r>
            <a:r>
              <a:rPr lang="fr-FR" sz="2800" b="1" spc="-60" dirty="0">
                <a:solidFill>
                  <a:schemeClr val="tx1"/>
                </a:solidFill>
                <a:latin typeface="Times New Roman" panose="02020603050405020304" pitchFamily="18" charset="0"/>
                <a:cs typeface="Times New Roman" panose="02020603050405020304" pitchFamily="18" charset="0"/>
              </a:rPr>
              <a:t>e</a:t>
            </a:r>
            <a:r>
              <a:rPr lang="fr-FR" sz="2800" b="1" spc="-10" dirty="0">
                <a:solidFill>
                  <a:schemeClr val="tx1"/>
                </a:solidFill>
                <a:latin typeface="Times New Roman" panose="02020603050405020304" pitchFamily="18" charset="0"/>
                <a:cs typeface="Times New Roman" panose="02020603050405020304" pitchFamily="18" charset="0"/>
              </a:rPr>
              <a:t>xtuel</a:t>
            </a:r>
            <a:r>
              <a:rPr lang="fr-FR" sz="2800" b="1" spc="-15" dirty="0">
                <a:solidFill>
                  <a:schemeClr val="tx1"/>
                </a:solidFill>
                <a:latin typeface="Times New Roman" panose="02020603050405020304" pitchFamily="18" charset="0"/>
                <a:cs typeface="Times New Roman" panose="02020603050405020304" pitchFamily="18" charset="0"/>
              </a:rPr>
              <a:t>l</a:t>
            </a:r>
            <a:r>
              <a:rPr lang="fr-FR" sz="2800" b="1" spc="-10" dirty="0">
                <a:solidFill>
                  <a:schemeClr val="tx1"/>
                </a:solidFill>
                <a:latin typeface="Times New Roman" panose="02020603050405020304" pitchFamily="18" charset="0"/>
                <a:cs typeface="Times New Roman" panose="02020603050405020304" pitchFamily="18" charset="0"/>
              </a:rPr>
              <a:t>es</a:t>
            </a:r>
            <a:endParaRPr sz="2800" dirty="0">
              <a:solidFill>
                <a:schemeClr val="tx1"/>
              </a:solidFill>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0DDDE6DF-3CE1-C077-222C-A38CA4B54359}"/>
              </a:ext>
            </a:extLst>
          </p:cNvPr>
          <p:cNvSpPr txBox="1"/>
          <p:nvPr/>
        </p:nvSpPr>
        <p:spPr>
          <a:xfrm>
            <a:off x="6258190" y="2003469"/>
            <a:ext cx="1237026" cy="369332"/>
          </a:xfrm>
          <a:prstGeom prst="rect">
            <a:avLst/>
          </a:prstGeom>
          <a:noFill/>
        </p:spPr>
        <p:txBody>
          <a:bodyPr wrap="square">
            <a:spAutoFit/>
          </a:bodyPr>
          <a:lstStyle/>
          <a:p>
            <a:r>
              <a:rPr lang="fr-FR" sz="1800" b="1" spc="-5" dirty="0">
                <a:latin typeface="Calibri"/>
                <a:cs typeface="Calibri"/>
              </a:rPr>
              <a:t>TSNE</a:t>
            </a:r>
            <a:r>
              <a:rPr lang="fr-FR" sz="1800" b="1" spc="-35" dirty="0">
                <a:latin typeface="Calibri"/>
                <a:cs typeface="Calibri"/>
              </a:rPr>
              <a:t> </a:t>
            </a:r>
            <a:r>
              <a:rPr lang="fr-FR" sz="1800" b="1" dirty="0">
                <a:latin typeface="Calibri"/>
                <a:cs typeface="Calibri"/>
              </a:rPr>
              <a:t>-</a:t>
            </a:r>
            <a:r>
              <a:rPr lang="fr-FR" sz="1800" b="1" spc="-25" dirty="0">
                <a:latin typeface="Calibri"/>
                <a:cs typeface="Calibri"/>
              </a:rPr>
              <a:t> </a:t>
            </a:r>
            <a:r>
              <a:rPr lang="fr-FR" sz="1800" b="1" spc="-5" dirty="0">
                <a:latin typeface="Calibri"/>
                <a:cs typeface="Calibri"/>
              </a:rPr>
              <a:t>2D</a:t>
            </a:r>
            <a:endParaRPr lang="fr-FR" dirty="0"/>
          </a:p>
        </p:txBody>
      </p:sp>
      <p:sp>
        <p:nvSpPr>
          <p:cNvPr id="6" name="Ellipse 5">
            <a:extLst>
              <a:ext uri="{FF2B5EF4-FFF2-40B4-BE49-F238E27FC236}">
                <a16:creationId xmlns:a16="http://schemas.microsoft.com/office/drawing/2014/main" id="{283A096F-2BD6-F516-BD93-2ABDE71792B7}"/>
              </a:ext>
            </a:extLst>
          </p:cNvPr>
          <p:cNvSpPr/>
          <p:nvPr/>
        </p:nvSpPr>
        <p:spPr>
          <a:xfrm>
            <a:off x="2804360" y="1367185"/>
            <a:ext cx="2665255" cy="180327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100"/>
              </a:spcBef>
            </a:pPr>
            <a:r>
              <a:rPr lang="fr-FR" sz="2000" b="1" spc="-15" dirty="0">
                <a:latin typeface="Times New Roman" panose="02020603050405020304" pitchFamily="18" charset="0"/>
                <a:cs typeface="Times New Roman" panose="02020603050405020304" pitchFamily="18" charset="0"/>
              </a:rPr>
              <a:t>Word/sentences </a:t>
            </a:r>
            <a:r>
              <a:rPr lang="fr-FR" sz="2000" b="1" spc="-5" dirty="0">
                <a:latin typeface="Times New Roman" panose="02020603050405020304" pitchFamily="18" charset="0"/>
                <a:cs typeface="Times New Roman" panose="02020603050405020304" pitchFamily="18" charset="0"/>
              </a:rPr>
              <a:t>Em</a:t>
            </a:r>
            <a:r>
              <a:rPr lang="fr-FR" sz="2000" b="1" dirty="0">
                <a:latin typeface="Times New Roman" panose="02020603050405020304" pitchFamily="18" charset="0"/>
                <a:cs typeface="Times New Roman" panose="02020603050405020304" pitchFamily="18" charset="0"/>
              </a:rPr>
              <a:t>b</a:t>
            </a:r>
            <a:r>
              <a:rPr lang="fr-FR" sz="2000" b="1" spc="-5" dirty="0">
                <a:latin typeface="Times New Roman" panose="02020603050405020304" pitchFamily="18" charset="0"/>
                <a:cs typeface="Times New Roman" panose="02020603050405020304" pitchFamily="18" charset="0"/>
              </a:rPr>
              <a:t>ed</a:t>
            </a:r>
            <a:r>
              <a:rPr lang="fr-FR" sz="2000" b="1" spc="5" dirty="0">
                <a:latin typeface="Times New Roman" panose="02020603050405020304" pitchFamily="18" charset="0"/>
                <a:cs typeface="Times New Roman" panose="02020603050405020304" pitchFamily="18" charset="0"/>
              </a:rPr>
              <a:t>d</a:t>
            </a:r>
            <a:r>
              <a:rPr lang="fr-FR" sz="2000" b="1" dirty="0">
                <a:latin typeface="Times New Roman" panose="02020603050405020304" pitchFamily="18" charset="0"/>
                <a:cs typeface="Times New Roman" panose="02020603050405020304" pitchFamily="18" charset="0"/>
              </a:rPr>
              <a:t>ing </a:t>
            </a:r>
            <a:r>
              <a:rPr lang="fr-FR" sz="2000" b="1" spc="-15" dirty="0">
                <a:solidFill>
                  <a:schemeClr val="bg1"/>
                </a:solidFill>
                <a:latin typeface="Times New Roman" panose="02020603050405020304" pitchFamily="18" charset="0"/>
                <a:cs typeface="Times New Roman" panose="02020603050405020304" pitchFamily="18" charset="0"/>
              </a:rPr>
              <a:t>:</a:t>
            </a:r>
          </a:p>
          <a:p>
            <a:pPr marL="12700" algn="ctr">
              <a:lnSpc>
                <a:spcPct val="100000"/>
              </a:lnSpc>
              <a:spcBef>
                <a:spcPts val="100"/>
              </a:spcBef>
            </a:pPr>
            <a:r>
              <a:rPr lang="fr-FR" sz="2000" b="1" spc="-75" dirty="0">
                <a:latin typeface="Times New Roman" panose="02020603050405020304" pitchFamily="18" charset="0"/>
                <a:cs typeface="Times New Roman" panose="02020603050405020304" pitchFamily="18" charset="0"/>
              </a:rPr>
              <a:t>USE</a:t>
            </a:r>
            <a:endParaRPr lang="fr-FR" sz="2000" dirty="0">
              <a:latin typeface="Times New Roman" panose="02020603050405020304" pitchFamily="18" charset="0"/>
              <a:cs typeface="Times New Roman" panose="02020603050405020304" pitchFamily="18" charset="0"/>
            </a:endParaRPr>
          </a:p>
        </p:txBody>
      </p:sp>
      <p:sp>
        <p:nvSpPr>
          <p:cNvPr id="7" name="Rectangle : coins arrondis 6">
            <a:extLst>
              <a:ext uri="{FF2B5EF4-FFF2-40B4-BE49-F238E27FC236}">
                <a16:creationId xmlns:a16="http://schemas.microsoft.com/office/drawing/2014/main" id="{BBE8FD80-3325-89F5-D890-689F546AE3BA}"/>
              </a:ext>
            </a:extLst>
          </p:cNvPr>
          <p:cNvSpPr/>
          <p:nvPr/>
        </p:nvSpPr>
        <p:spPr>
          <a:xfrm>
            <a:off x="857209" y="2584360"/>
            <a:ext cx="2072576" cy="101489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l"/>
            <a:r>
              <a:rPr lang="fr-FR" sz="2000" b="1" i="0" dirty="0">
                <a:solidFill>
                  <a:schemeClr val="bg1"/>
                </a:solidFill>
                <a:effectLst/>
                <a:latin typeface="Times New Roman" panose="02020603050405020304" pitchFamily="18" charset="0"/>
                <a:cs typeface="Times New Roman" panose="02020603050405020304" pitchFamily="18" charset="0"/>
              </a:rPr>
              <a:t>Création de la matrice d'</a:t>
            </a:r>
            <a:r>
              <a:rPr lang="fr-FR" sz="2000" b="1" i="0" dirty="0" err="1">
                <a:solidFill>
                  <a:schemeClr val="bg1"/>
                </a:solidFill>
                <a:effectLst/>
                <a:latin typeface="Times New Roman" panose="02020603050405020304" pitchFamily="18" charset="0"/>
                <a:cs typeface="Times New Roman" panose="02020603050405020304" pitchFamily="18" charset="0"/>
              </a:rPr>
              <a:t>embeddiing</a:t>
            </a:r>
            <a:endParaRPr lang="fr-FR" sz="2000" b="1" i="0" dirty="0">
              <a:solidFill>
                <a:schemeClr val="bg1"/>
              </a:solidFill>
              <a:effectLst/>
              <a:latin typeface="Times New Roman" panose="02020603050405020304" pitchFamily="18" charset="0"/>
              <a:cs typeface="Times New Roman" panose="02020603050405020304" pitchFamily="18" charset="0"/>
            </a:endParaRPr>
          </a:p>
        </p:txBody>
      </p:sp>
      <p:sp>
        <p:nvSpPr>
          <p:cNvPr id="10" name="object 40">
            <a:extLst>
              <a:ext uri="{FF2B5EF4-FFF2-40B4-BE49-F238E27FC236}">
                <a16:creationId xmlns:a16="http://schemas.microsoft.com/office/drawing/2014/main" id="{752BFA75-8D43-B8E8-1203-CB127B33E6B0}"/>
              </a:ext>
            </a:extLst>
          </p:cNvPr>
          <p:cNvSpPr/>
          <p:nvPr/>
        </p:nvSpPr>
        <p:spPr>
          <a:xfrm>
            <a:off x="5674741" y="2192146"/>
            <a:ext cx="344805" cy="155575"/>
          </a:xfrm>
          <a:custGeom>
            <a:avLst/>
            <a:gdLst/>
            <a:ahLst/>
            <a:cxnLst/>
            <a:rect l="l" t="t" r="r" b="b"/>
            <a:pathLst>
              <a:path w="344804" h="155575">
                <a:moveTo>
                  <a:pt x="266700" y="0"/>
                </a:moveTo>
                <a:lnTo>
                  <a:pt x="266700" y="38862"/>
                </a:lnTo>
                <a:lnTo>
                  <a:pt x="0" y="38862"/>
                </a:lnTo>
                <a:lnTo>
                  <a:pt x="0" y="116586"/>
                </a:lnTo>
                <a:lnTo>
                  <a:pt x="266700" y="116586"/>
                </a:lnTo>
                <a:lnTo>
                  <a:pt x="266700" y="155448"/>
                </a:lnTo>
                <a:lnTo>
                  <a:pt x="344423" y="77724"/>
                </a:lnTo>
                <a:lnTo>
                  <a:pt x="266700" y="0"/>
                </a:lnTo>
                <a:close/>
              </a:path>
            </a:pathLst>
          </a:custGeom>
          <a:solidFill>
            <a:srgbClr val="000000"/>
          </a:solidFill>
        </p:spPr>
        <p:txBody>
          <a:bodyPr wrap="square" lIns="0" tIns="0" rIns="0" bIns="0" rtlCol="0"/>
          <a:lstStyle/>
          <a:p>
            <a:endParaRPr/>
          </a:p>
        </p:txBody>
      </p:sp>
      <p:sp>
        <p:nvSpPr>
          <p:cNvPr id="11" name="object 35">
            <a:extLst>
              <a:ext uri="{FF2B5EF4-FFF2-40B4-BE49-F238E27FC236}">
                <a16:creationId xmlns:a16="http://schemas.microsoft.com/office/drawing/2014/main" id="{752D0B8E-1459-46CF-0DCD-90FF2A2E8D88}"/>
              </a:ext>
            </a:extLst>
          </p:cNvPr>
          <p:cNvSpPr txBox="1"/>
          <p:nvPr/>
        </p:nvSpPr>
        <p:spPr>
          <a:xfrm>
            <a:off x="10423492" y="2734344"/>
            <a:ext cx="1755019" cy="641201"/>
          </a:xfrm>
          <a:prstGeom prst="rect">
            <a:avLst/>
          </a:prstGeom>
        </p:spPr>
        <p:txBody>
          <a:bodyPr vert="horz" wrap="square" lIns="0" tIns="12700" rIns="0" bIns="0" rtlCol="0">
            <a:spAutoFit/>
          </a:bodyPr>
          <a:lstStyle/>
          <a:p>
            <a:pPr marL="12700">
              <a:lnSpc>
                <a:spcPct val="100000"/>
              </a:lnSpc>
              <a:spcBef>
                <a:spcPts val="100"/>
              </a:spcBef>
            </a:pPr>
            <a:r>
              <a:rPr sz="2000" b="1" spc="-5" dirty="0">
                <a:uFill>
                  <a:solidFill>
                    <a:srgbClr val="EC7C30"/>
                  </a:solidFill>
                </a:uFill>
                <a:latin typeface="Times New Roman" panose="02020603050405020304" pitchFamily="18" charset="0"/>
                <a:cs typeface="Times New Roman" panose="02020603050405020304" pitchFamily="18" charset="0"/>
              </a:rPr>
              <a:t>ARI-score</a:t>
            </a:r>
            <a:r>
              <a:rPr lang="fr-FR" sz="2000" b="1" spc="-5" dirty="0">
                <a:uFill>
                  <a:solidFill>
                    <a:srgbClr val="EC7C30"/>
                  </a:solidFill>
                </a:uFill>
                <a:latin typeface="Times New Roman" panose="02020603050405020304" pitchFamily="18" charset="0"/>
                <a:cs typeface="Times New Roman" panose="02020603050405020304" pitchFamily="18" charset="0"/>
              </a:rPr>
              <a:t>:</a:t>
            </a:r>
            <a:r>
              <a:rPr lang="fr-FR" sz="2000" b="1" spc="-95" dirty="0">
                <a:uFill>
                  <a:solidFill>
                    <a:srgbClr val="EC7C30"/>
                  </a:solidFill>
                </a:u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0.43</a:t>
            </a:r>
          </a:p>
          <a:p>
            <a:pPr marL="12700">
              <a:lnSpc>
                <a:spcPct val="100000"/>
              </a:lnSpc>
              <a:spcBef>
                <a:spcPts val="100"/>
              </a:spcBef>
            </a:pPr>
            <a:r>
              <a:rPr sz="2000" b="1" spc="-40" dirty="0">
                <a:uFill>
                  <a:solidFill>
                    <a:srgbClr val="EC7C30"/>
                  </a:solidFill>
                </a:uFill>
                <a:latin typeface="Times New Roman" panose="02020603050405020304" pitchFamily="18" charset="0"/>
                <a:cs typeface="Times New Roman" panose="02020603050405020304" pitchFamily="18" charset="0"/>
              </a:rPr>
              <a:t>Temps</a:t>
            </a:r>
            <a:r>
              <a:rPr lang="fr-FR" sz="2000" b="1" spc="-40" dirty="0">
                <a:uFill>
                  <a:solidFill>
                    <a:srgbClr val="EC7C30"/>
                  </a:solidFill>
                </a:uFill>
                <a:latin typeface="Times New Roman" panose="02020603050405020304" pitchFamily="18" charset="0"/>
                <a:cs typeface="Times New Roman" panose="02020603050405020304" pitchFamily="18" charset="0"/>
              </a:rPr>
              <a:t>:</a:t>
            </a:r>
            <a:r>
              <a:rPr sz="2000" b="1" spc="-15" dirty="0">
                <a:uFill>
                  <a:solidFill>
                    <a:srgbClr val="EC7C30"/>
                  </a:solidFill>
                </a:uFill>
                <a:latin typeface="Times New Roman" panose="02020603050405020304" pitchFamily="18" charset="0"/>
                <a:cs typeface="Times New Roman" panose="02020603050405020304" pitchFamily="18" charset="0"/>
              </a:rPr>
              <a:t> </a:t>
            </a:r>
            <a:r>
              <a:rPr sz="2000" b="1" spc="-10" dirty="0">
                <a:uFill>
                  <a:solidFill>
                    <a:srgbClr val="EC7C30"/>
                  </a:solidFill>
                </a:uFill>
                <a:latin typeface="Times New Roman" panose="02020603050405020304" pitchFamily="18" charset="0"/>
                <a:cs typeface="Times New Roman" panose="02020603050405020304" pitchFamily="18" charset="0"/>
              </a:rPr>
              <a:t>1</a:t>
            </a:r>
            <a:r>
              <a:rPr lang="fr-FR" sz="2000" b="1" spc="-10" dirty="0">
                <a:uFill>
                  <a:solidFill>
                    <a:srgbClr val="EC7C30"/>
                  </a:solidFill>
                </a:uFill>
                <a:latin typeface="Times New Roman" panose="02020603050405020304" pitchFamily="18" charset="0"/>
                <a:cs typeface="Times New Roman" panose="02020603050405020304" pitchFamily="18" charset="0"/>
              </a:rPr>
              <a:t>2</a:t>
            </a:r>
            <a:r>
              <a:rPr sz="2000" b="1" spc="-10" dirty="0">
                <a:uFill>
                  <a:solidFill>
                    <a:srgbClr val="EC7C30"/>
                  </a:solidFill>
                </a:uFill>
                <a:latin typeface="Times New Roman" panose="02020603050405020304" pitchFamily="18" charset="0"/>
                <a:cs typeface="Times New Roman" panose="02020603050405020304" pitchFamily="18" charset="0"/>
              </a:rPr>
              <a:t>s</a:t>
            </a:r>
            <a:endParaRPr sz="2000" b="1" dirty="0">
              <a:latin typeface="Times New Roman" panose="02020603050405020304" pitchFamily="18" charset="0"/>
              <a:cs typeface="Times New Roman" panose="02020603050405020304" pitchFamily="18" charset="0"/>
            </a:endParaRPr>
          </a:p>
        </p:txBody>
      </p:sp>
      <p:pic>
        <p:nvPicPr>
          <p:cNvPr id="13" name="Image 12" descr="Une image contenant capture d’écran, texte, diagramme&#10;&#10;Description générée automatiquement">
            <a:extLst>
              <a:ext uri="{FF2B5EF4-FFF2-40B4-BE49-F238E27FC236}">
                <a16:creationId xmlns:a16="http://schemas.microsoft.com/office/drawing/2014/main" id="{2A3910CC-4CF2-28CD-E42A-A4547A513B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110" y="3464400"/>
            <a:ext cx="7772400" cy="33241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12</a:t>
            </a:fld>
            <a:endParaRPr dirty="0"/>
          </a:p>
        </p:txBody>
      </p:sp>
      <p:pic>
        <p:nvPicPr>
          <p:cNvPr id="32" name="object 24">
            <a:extLst>
              <a:ext uri="{FF2B5EF4-FFF2-40B4-BE49-F238E27FC236}">
                <a16:creationId xmlns:a16="http://schemas.microsoft.com/office/drawing/2014/main" id="{D23E7AFB-26A2-5A41-8DB4-E444BE461714}"/>
              </a:ext>
            </a:extLst>
          </p:cNvPr>
          <p:cNvPicPr/>
          <p:nvPr/>
        </p:nvPicPr>
        <p:blipFill>
          <a:blip r:embed="rId2" cstate="print"/>
          <a:stretch>
            <a:fillRect/>
          </a:stretch>
        </p:blipFill>
        <p:spPr>
          <a:xfrm>
            <a:off x="11093423" y="52629"/>
            <a:ext cx="1085088" cy="987551"/>
          </a:xfrm>
          <a:prstGeom prst="rect">
            <a:avLst/>
          </a:prstGeom>
        </p:spPr>
      </p:pic>
      <p:sp>
        <p:nvSpPr>
          <p:cNvPr id="33" name="object 10">
            <a:extLst>
              <a:ext uri="{FF2B5EF4-FFF2-40B4-BE49-F238E27FC236}">
                <a16:creationId xmlns:a16="http://schemas.microsoft.com/office/drawing/2014/main" id="{E7F51487-33C1-4856-7638-276C33327E88}"/>
              </a:ext>
            </a:extLst>
          </p:cNvPr>
          <p:cNvSpPr/>
          <p:nvPr/>
        </p:nvSpPr>
        <p:spPr>
          <a:xfrm>
            <a:off x="1" y="4740402"/>
            <a:ext cx="3124199" cy="211759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34" name="ZoneTexte 33">
            <a:extLst>
              <a:ext uri="{FF2B5EF4-FFF2-40B4-BE49-F238E27FC236}">
                <a16:creationId xmlns:a16="http://schemas.microsoft.com/office/drawing/2014/main" id="{41526A0B-E004-425D-AF71-1CBE6C9FA0BB}"/>
              </a:ext>
            </a:extLst>
          </p:cNvPr>
          <p:cNvSpPr txBox="1"/>
          <p:nvPr/>
        </p:nvSpPr>
        <p:spPr>
          <a:xfrm>
            <a:off x="1752600" y="2326255"/>
            <a:ext cx="8420100" cy="1077218"/>
          </a:xfrm>
          <a:prstGeom prst="rect">
            <a:avLst/>
          </a:prstGeom>
          <a:noFill/>
        </p:spPr>
        <p:txBody>
          <a:bodyPr wrap="square" rtlCol="0">
            <a:spAutoFit/>
          </a:bodyPr>
          <a:lstStyle/>
          <a:p>
            <a:r>
              <a:rPr lang="fr-FR" sz="3200" dirty="0">
                <a:latin typeface="Times New Roman" panose="02020603050405020304" pitchFamily="18" charset="0"/>
                <a:cs typeface="Times New Roman" panose="02020603050405020304" pitchFamily="18" charset="0"/>
              </a:rPr>
              <a:t>L’attribution des catégories des produits peut être automatisée à partir des données textuelles</a:t>
            </a:r>
          </a:p>
        </p:txBody>
      </p:sp>
      <p:pic>
        <p:nvPicPr>
          <p:cNvPr id="35" name="object 28">
            <a:extLst>
              <a:ext uri="{FF2B5EF4-FFF2-40B4-BE49-F238E27FC236}">
                <a16:creationId xmlns:a16="http://schemas.microsoft.com/office/drawing/2014/main" id="{6B0878D3-6F8A-C535-0818-B8377BD1E126}"/>
              </a:ext>
            </a:extLst>
          </p:cNvPr>
          <p:cNvPicPr/>
          <p:nvPr/>
        </p:nvPicPr>
        <p:blipFill>
          <a:blip r:embed="rId3" cstate="print"/>
          <a:stretch>
            <a:fillRect/>
          </a:stretch>
        </p:blipFill>
        <p:spPr>
          <a:xfrm>
            <a:off x="10960835" y="5424296"/>
            <a:ext cx="1217676" cy="749808"/>
          </a:xfrm>
          <a:prstGeom prst="rect">
            <a:avLst/>
          </a:prstGeom>
        </p:spPr>
      </p:pic>
      <p:sp>
        <p:nvSpPr>
          <p:cNvPr id="37" name="object 23">
            <a:extLst>
              <a:ext uri="{FF2B5EF4-FFF2-40B4-BE49-F238E27FC236}">
                <a16:creationId xmlns:a16="http://schemas.microsoft.com/office/drawing/2014/main" id="{5A9326CA-746E-C34A-899C-28E36B801B9D}"/>
              </a:ext>
            </a:extLst>
          </p:cNvPr>
          <p:cNvSpPr txBox="1">
            <a:spLocks/>
          </p:cNvSpPr>
          <p:nvPr/>
        </p:nvSpPr>
        <p:spPr>
          <a:xfrm>
            <a:off x="6712" y="12622"/>
            <a:ext cx="7003688" cy="443070"/>
          </a:xfrm>
          <a:prstGeom prst="rect">
            <a:avLst/>
          </a:prstGeom>
        </p:spPr>
        <p:txBody>
          <a:bodyPr vert="horz" wrap="square" lIns="0" tIns="12065" rIns="0" bIns="0" rtlCol="0">
            <a:spAutoFit/>
          </a:bodyPr>
          <a:lstStyle>
            <a:lvl1pPr>
              <a:defRPr sz="2400" b="1" i="0">
                <a:solidFill>
                  <a:schemeClr val="bg1"/>
                </a:solidFill>
                <a:latin typeface="Calibri"/>
                <a:ea typeface="+mj-ea"/>
                <a:cs typeface="Calibri"/>
              </a:defRPr>
            </a:lvl1pPr>
          </a:lstStyle>
          <a:p>
            <a:pPr marL="12700">
              <a:spcBef>
                <a:spcPts val="95"/>
              </a:spcBef>
            </a:pPr>
            <a:r>
              <a:rPr lang="fr-FR" sz="2800" kern="0" spc="-15" dirty="0">
                <a:solidFill>
                  <a:schemeClr val="tx1"/>
                </a:solidFill>
                <a:latin typeface="Times New Roman" panose="02020603050405020304" pitchFamily="18" charset="0"/>
                <a:cs typeface="Times New Roman" panose="02020603050405020304" pitchFamily="18" charset="0"/>
              </a:rPr>
              <a:t>Etude de faisabilité</a:t>
            </a:r>
            <a:r>
              <a:rPr lang="fr-FR" sz="2800" kern="0" spc="-5" dirty="0">
                <a:solidFill>
                  <a:schemeClr val="tx1"/>
                </a:solidFill>
                <a:latin typeface="Times New Roman" panose="02020603050405020304" pitchFamily="18" charset="0"/>
                <a:cs typeface="Times New Roman" panose="02020603050405020304" pitchFamily="18" charset="0"/>
              </a:rPr>
              <a:t> via</a:t>
            </a:r>
            <a:r>
              <a:rPr lang="fr-FR" sz="2800" kern="0" spc="-15" dirty="0">
                <a:solidFill>
                  <a:schemeClr val="tx1"/>
                </a:solidFill>
                <a:latin typeface="Times New Roman" panose="02020603050405020304" pitchFamily="18" charset="0"/>
                <a:cs typeface="Times New Roman" panose="02020603050405020304" pitchFamily="18" charset="0"/>
              </a:rPr>
              <a:t> </a:t>
            </a:r>
            <a:r>
              <a:rPr lang="fr-FR" sz="2800" kern="0" spc="-5" dirty="0">
                <a:solidFill>
                  <a:schemeClr val="tx1"/>
                </a:solidFill>
                <a:latin typeface="Times New Roman" panose="02020603050405020304" pitchFamily="18" charset="0"/>
                <a:cs typeface="Times New Roman" panose="02020603050405020304" pitchFamily="18" charset="0"/>
              </a:rPr>
              <a:t>les </a:t>
            </a:r>
            <a:r>
              <a:rPr lang="fr-FR" sz="2800" kern="0" spc="-10" dirty="0">
                <a:solidFill>
                  <a:schemeClr val="tx1"/>
                </a:solidFill>
                <a:latin typeface="Times New Roman" panose="02020603050405020304" pitchFamily="18" charset="0"/>
                <a:cs typeface="Times New Roman" panose="02020603050405020304" pitchFamily="18" charset="0"/>
              </a:rPr>
              <a:t>données </a:t>
            </a:r>
            <a:r>
              <a:rPr lang="fr-FR" sz="2800" kern="0" spc="-5" dirty="0">
                <a:solidFill>
                  <a:schemeClr val="tx1"/>
                </a:solidFill>
                <a:latin typeface="Times New Roman" panose="02020603050405020304" pitchFamily="18" charset="0"/>
                <a:cs typeface="Times New Roman" panose="02020603050405020304" pitchFamily="18" charset="0"/>
              </a:rPr>
              <a:t> </a:t>
            </a:r>
            <a:r>
              <a:rPr lang="fr-FR" sz="2800" kern="0" spc="-40" dirty="0">
                <a:solidFill>
                  <a:schemeClr val="tx1"/>
                </a:solidFill>
                <a:latin typeface="Times New Roman" panose="02020603050405020304" pitchFamily="18" charset="0"/>
                <a:cs typeface="Times New Roman" panose="02020603050405020304" pitchFamily="18" charset="0"/>
              </a:rPr>
              <a:t>t</a:t>
            </a:r>
            <a:r>
              <a:rPr lang="fr-FR" sz="2800" kern="0" spc="-60" dirty="0">
                <a:solidFill>
                  <a:schemeClr val="tx1"/>
                </a:solidFill>
                <a:latin typeface="Times New Roman" panose="02020603050405020304" pitchFamily="18" charset="0"/>
                <a:cs typeface="Times New Roman" panose="02020603050405020304" pitchFamily="18" charset="0"/>
              </a:rPr>
              <a:t>e</a:t>
            </a:r>
            <a:r>
              <a:rPr lang="fr-FR" sz="2800" kern="0" spc="-10" dirty="0">
                <a:solidFill>
                  <a:schemeClr val="tx1"/>
                </a:solidFill>
                <a:latin typeface="Times New Roman" panose="02020603050405020304" pitchFamily="18" charset="0"/>
                <a:cs typeface="Times New Roman" panose="02020603050405020304" pitchFamily="18" charset="0"/>
              </a:rPr>
              <a:t>xtuel</a:t>
            </a:r>
            <a:r>
              <a:rPr lang="fr-FR" sz="2800" kern="0" spc="-15" dirty="0">
                <a:solidFill>
                  <a:schemeClr val="tx1"/>
                </a:solidFill>
                <a:latin typeface="Times New Roman" panose="02020603050405020304" pitchFamily="18" charset="0"/>
                <a:cs typeface="Times New Roman" panose="02020603050405020304" pitchFamily="18" charset="0"/>
              </a:rPr>
              <a:t>l</a:t>
            </a:r>
            <a:r>
              <a:rPr lang="fr-FR" sz="2800" kern="0" spc="-10" dirty="0">
                <a:solidFill>
                  <a:schemeClr val="tx1"/>
                </a:solidFill>
                <a:latin typeface="Times New Roman" panose="02020603050405020304" pitchFamily="18" charset="0"/>
                <a:cs typeface="Times New Roman" panose="02020603050405020304" pitchFamily="18" charset="0"/>
              </a:rPr>
              <a:t>es</a:t>
            </a:r>
            <a:endParaRPr lang="fr-FR" sz="2800" kern="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74671" y="570472"/>
            <a:ext cx="5615959" cy="792413"/>
          </a:xfrm>
          <a:custGeom>
            <a:avLst/>
            <a:gdLst/>
            <a:ahLst/>
            <a:cxnLst/>
            <a:rect l="l" t="t" r="r" b="b"/>
            <a:pathLst>
              <a:path w="11924030" h="474345">
                <a:moveTo>
                  <a:pt x="11923776" y="0"/>
                </a:moveTo>
                <a:lnTo>
                  <a:pt x="0" y="0"/>
                </a:lnTo>
                <a:lnTo>
                  <a:pt x="0" y="473963"/>
                </a:lnTo>
                <a:lnTo>
                  <a:pt x="11923776" y="473963"/>
                </a:lnTo>
                <a:lnTo>
                  <a:pt x="11923776" y="0"/>
                </a:lnTo>
                <a:close/>
              </a:path>
            </a:pathLst>
          </a:custGeom>
          <a:solidFill>
            <a:srgbClr val="004563"/>
          </a:solidFill>
        </p:spPr>
        <p:txBody>
          <a:bodyPr wrap="square" lIns="0" tIns="0" rIns="0" bIns="0" rtlCol="0"/>
          <a:lstStyle/>
          <a:p>
            <a:endParaRPr/>
          </a:p>
        </p:txBody>
      </p:sp>
      <p:sp>
        <p:nvSpPr>
          <p:cNvPr id="3" name="object 3"/>
          <p:cNvSpPr txBox="1"/>
          <p:nvPr/>
        </p:nvSpPr>
        <p:spPr>
          <a:xfrm>
            <a:off x="3581399" y="701207"/>
            <a:ext cx="5234959" cy="443711"/>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FFFFFF"/>
                </a:solidFill>
                <a:latin typeface="Times New Roman" panose="02020603050405020304" pitchFamily="18" charset="0"/>
                <a:cs typeface="Times New Roman" panose="02020603050405020304" pitchFamily="18" charset="0"/>
              </a:rPr>
              <a:t>Examples</a:t>
            </a:r>
            <a:r>
              <a:rPr sz="2800" b="1" spc="-50" dirty="0">
                <a:solidFill>
                  <a:srgbClr val="FFFFFF"/>
                </a:solidFill>
                <a:latin typeface="Times New Roman" panose="02020603050405020304" pitchFamily="18" charset="0"/>
                <a:cs typeface="Times New Roman" panose="02020603050405020304" pitchFamily="18" charset="0"/>
              </a:rPr>
              <a:t> </a:t>
            </a:r>
            <a:r>
              <a:rPr lang="fr-FR" sz="2800" b="1" spc="-50" dirty="0">
                <a:solidFill>
                  <a:srgbClr val="FFFFFF"/>
                </a:solidFill>
                <a:latin typeface="Times New Roman" panose="02020603050405020304" pitchFamily="18" charset="0"/>
                <a:cs typeface="Times New Roman" panose="02020603050405020304" pitchFamily="18" charset="0"/>
              </a:rPr>
              <a:t>d’</a:t>
            </a:r>
            <a:r>
              <a:rPr sz="2800" b="1" spc="-5" dirty="0">
                <a:solidFill>
                  <a:srgbClr val="FFFFFF"/>
                </a:solidFill>
                <a:latin typeface="Times New Roman" panose="02020603050405020304" pitchFamily="18" charset="0"/>
                <a:cs typeface="Times New Roman" panose="02020603050405020304" pitchFamily="18" charset="0"/>
              </a:rPr>
              <a:t>images</a:t>
            </a:r>
            <a:r>
              <a:rPr lang="fr-FR" sz="2800" b="1" spc="-5" dirty="0">
                <a:solidFill>
                  <a:srgbClr val="FFFFFF"/>
                </a:solidFill>
                <a:latin typeface="Times New Roman" panose="02020603050405020304" pitchFamily="18" charset="0"/>
                <a:cs typeface="Times New Roman" panose="02020603050405020304" pitchFamily="18" charset="0"/>
              </a:rPr>
              <a:t> Par catégorie</a:t>
            </a:r>
            <a:endParaRPr sz="2800" dirty="0">
              <a:latin typeface="Times New Roman" panose="02020603050405020304" pitchFamily="18" charset="0"/>
              <a:cs typeface="Times New Roman" panose="02020603050405020304" pitchFamily="18" charset="0"/>
            </a:endParaRPr>
          </a:p>
        </p:txBody>
      </p:sp>
      <p:sp>
        <p:nvSpPr>
          <p:cNvPr id="6" name="object 6"/>
          <p:cNvSpPr/>
          <p:nvPr/>
        </p:nvSpPr>
        <p:spPr>
          <a:xfrm>
            <a:off x="11106912" y="0"/>
            <a:ext cx="1085333" cy="1077294"/>
          </a:xfrm>
          <a:custGeom>
            <a:avLst/>
            <a:gdLst/>
            <a:ahLst/>
            <a:cxnLst/>
            <a:rect l="l" t="t" r="r" b="b"/>
            <a:pathLst>
              <a:path w="3660775" h="2156460">
                <a:moveTo>
                  <a:pt x="3660529" y="819765"/>
                </a:moveTo>
                <a:lnTo>
                  <a:pt x="2515243" y="2155952"/>
                </a:lnTo>
                <a:lnTo>
                  <a:pt x="0" y="0"/>
                </a:lnTo>
              </a:path>
            </a:pathLst>
          </a:custGeom>
          <a:ln w="57150">
            <a:solidFill>
              <a:srgbClr val="FFFFFF"/>
            </a:solidFill>
          </a:ln>
        </p:spPr>
        <p:txBody>
          <a:bodyPr wrap="square" lIns="0" tIns="0" rIns="0" bIns="0" rtlCol="0"/>
          <a:lstStyle/>
          <a:p>
            <a:endParaRPr dirty="0"/>
          </a:p>
        </p:txBody>
      </p:sp>
      <p:sp>
        <p:nvSpPr>
          <p:cNvPr id="9" name="object 9"/>
          <p:cNvSpPr txBox="1">
            <a:spLocks noGrp="1"/>
          </p:cNvSpPr>
          <p:nvPr>
            <p:ph type="title"/>
          </p:nvPr>
        </p:nvSpPr>
        <p:spPr>
          <a:xfrm>
            <a:off x="9541256" y="0"/>
            <a:ext cx="2513330" cy="452120"/>
          </a:xfrm>
          <a:prstGeom prst="rect">
            <a:avLst/>
          </a:prstGeom>
        </p:spPr>
        <p:txBody>
          <a:bodyPr vert="horz" wrap="square" lIns="0" tIns="12065" rIns="0" bIns="0" rtlCol="0">
            <a:spAutoFit/>
          </a:bodyPr>
          <a:lstStyle/>
          <a:p>
            <a:pPr marL="12700">
              <a:lnSpc>
                <a:spcPct val="100000"/>
              </a:lnSpc>
              <a:spcBef>
                <a:spcPts val="95"/>
              </a:spcBef>
            </a:pPr>
            <a:r>
              <a:rPr sz="2800" spc="-15" dirty="0"/>
              <a:t>Faisabilité</a:t>
            </a:r>
            <a:r>
              <a:rPr sz="2800" spc="-5" dirty="0"/>
              <a:t> via</a:t>
            </a:r>
            <a:r>
              <a:rPr sz="2800" spc="-15" dirty="0"/>
              <a:t> </a:t>
            </a:r>
            <a:r>
              <a:rPr sz="2800" spc="-5" dirty="0"/>
              <a:t>les</a:t>
            </a:r>
            <a:endParaRPr sz="2800"/>
          </a:p>
        </p:txBody>
      </p:sp>
      <p:sp>
        <p:nvSpPr>
          <p:cNvPr id="10" name="object 10"/>
          <p:cNvSpPr txBox="1"/>
          <p:nvPr/>
        </p:nvSpPr>
        <p:spPr>
          <a:xfrm>
            <a:off x="9484868" y="394208"/>
            <a:ext cx="262572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FFFF"/>
                </a:solidFill>
                <a:latin typeface="Calibri"/>
                <a:cs typeface="Calibri"/>
              </a:rPr>
              <a:t>données</a:t>
            </a:r>
            <a:r>
              <a:rPr sz="2800" b="1" spc="-60" dirty="0">
                <a:solidFill>
                  <a:srgbClr val="FFFFFF"/>
                </a:solidFill>
                <a:latin typeface="Calibri"/>
                <a:cs typeface="Calibri"/>
              </a:rPr>
              <a:t> </a:t>
            </a:r>
            <a:r>
              <a:rPr sz="2800" b="1" spc="-10" dirty="0">
                <a:solidFill>
                  <a:srgbClr val="FFFFFF"/>
                </a:solidFill>
                <a:latin typeface="Calibri"/>
                <a:cs typeface="Calibri"/>
              </a:rPr>
              <a:t>visuelles</a:t>
            </a:r>
            <a:endParaRPr sz="2800">
              <a:latin typeface="Calibri"/>
              <a:cs typeface="Calibri"/>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13</a:t>
            </a:fld>
            <a:endParaRPr dirty="0"/>
          </a:p>
        </p:txBody>
      </p:sp>
      <p:pic>
        <p:nvPicPr>
          <p:cNvPr id="34" name="object 28">
            <a:extLst>
              <a:ext uri="{FF2B5EF4-FFF2-40B4-BE49-F238E27FC236}">
                <a16:creationId xmlns:a16="http://schemas.microsoft.com/office/drawing/2014/main" id="{8140E820-FC17-5556-5C0C-BEC49AEBA698}"/>
              </a:ext>
            </a:extLst>
          </p:cNvPr>
          <p:cNvPicPr/>
          <p:nvPr/>
        </p:nvPicPr>
        <p:blipFill>
          <a:blip r:embed="rId2" cstate="print"/>
          <a:stretch>
            <a:fillRect/>
          </a:stretch>
        </p:blipFill>
        <p:spPr>
          <a:xfrm>
            <a:off x="10960835" y="5424296"/>
            <a:ext cx="1217676" cy="749808"/>
          </a:xfrm>
          <a:prstGeom prst="rect">
            <a:avLst/>
          </a:prstGeom>
        </p:spPr>
      </p:pic>
      <p:pic>
        <p:nvPicPr>
          <p:cNvPr id="35" name="object 24">
            <a:extLst>
              <a:ext uri="{FF2B5EF4-FFF2-40B4-BE49-F238E27FC236}">
                <a16:creationId xmlns:a16="http://schemas.microsoft.com/office/drawing/2014/main" id="{7A8AF786-6EF8-83EC-94A2-0C6B31E37F21}"/>
              </a:ext>
            </a:extLst>
          </p:cNvPr>
          <p:cNvPicPr/>
          <p:nvPr/>
        </p:nvPicPr>
        <p:blipFill>
          <a:blip r:embed="rId3" cstate="print"/>
          <a:stretch>
            <a:fillRect/>
          </a:stretch>
        </p:blipFill>
        <p:spPr>
          <a:xfrm>
            <a:off x="11106912" y="89743"/>
            <a:ext cx="1085088" cy="987551"/>
          </a:xfrm>
          <a:prstGeom prst="rect">
            <a:avLst/>
          </a:prstGeom>
        </p:spPr>
      </p:pic>
      <p:sp>
        <p:nvSpPr>
          <p:cNvPr id="36" name="object 27">
            <a:extLst>
              <a:ext uri="{FF2B5EF4-FFF2-40B4-BE49-F238E27FC236}">
                <a16:creationId xmlns:a16="http://schemas.microsoft.com/office/drawing/2014/main" id="{C2888C1D-06FF-9FE5-F595-7BDC6146DA44}"/>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37" name="object 10">
            <a:extLst>
              <a:ext uri="{FF2B5EF4-FFF2-40B4-BE49-F238E27FC236}">
                <a16:creationId xmlns:a16="http://schemas.microsoft.com/office/drawing/2014/main" id="{4421C5D6-11EE-1E54-5621-D0A6065F1DD4}"/>
              </a:ext>
            </a:extLst>
          </p:cNvPr>
          <p:cNvSpPr/>
          <p:nvPr/>
        </p:nvSpPr>
        <p:spPr>
          <a:xfrm>
            <a:off x="1" y="4718304"/>
            <a:ext cx="2868040" cy="2139696"/>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5" name="Image 4" descr="Une image contenant chemise, motif, rose, tissu&#10;&#10;Description générée automatiquement">
            <a:extLst>
              <a:ext uri="{FF2B5EF4-FFF2-40B4-BE49-F238E27FC236}">
                <a16:creationId xmlns:a16="http://schemas.microsoft.com/office/drawing/2014/main" id="{52F9535C-E3F8-D5F4-13EA-903923CF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47298"/>
            <a:ext cx="3972152" cy="1574800"/>
          </a:xfrm>
          <a:prstGeom prst="rect">
            <a:avLst/>
          </a:prstGeom>
        </p:spPr>
      </p:pic>
      <p:pic>
        <p:nvPicPr>
          <p:cNvPr id="8" name="Image 7" descr="Une image contenant texte, capture d’écran, nourriture&#10;&#10;Description générée automatiquement">
            <a:extLst>
              <a:ext uri="{FF2B5EF4-FFF2-40B4-BE49-F238E27FC236}">
                <a16:creationId xmlns:a16="http://schemas.microsoft.com/office/drawing/2014/main" id="{9D235E4C-B757-A9C4-ED88-42F231AF2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552" y="1739061"/>
            <a:ext cx="3972152" cy="1566284"/>
          </a:xfrm>
          <a:prstGeom prst="rect">
            <a:avLst/>
          </a:prstGeom>
        </p:spPr>
      </p:pic>
      <p:pic>
        <p:nvPicPr>
          <p:cNvPr id="13" name="Image 12" descr="Une image contenant outil, texte&#10;&#10;Description générée automatiquement">
            <a:extLst>
              <a:ext uri="{FF2B5EF4-FFF2-40B4-BE49-F238E27FC236}">
                <a16:creationId xmlns:a16="http://schemas.microsoft.com/office/drawing/2014/main" id="{4D8C5516-9C9E-3397-87F1-BCDB79928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3364" y="1774114"/>
            <a:ext cx="3801098" cy="1496177"/>
          </a:xfrm>
          <a:prstGeom prst="rect">
            <a:avLst/>
          </a:prstGeom>
        </p:spPr>
      </p:pic>
      <p:pic>
        <p:nvPicPr>
          <p:cNvPr id="15" name="Image 14" descr="Une image contenant capture d’écran&#10;&#10;Description générée automatiquement">
            <a:extLst>
              <a:ext uri="{FF2B5EF4-FFF2-40B4-BE49-F238E27FC236}">
                <a16:creationId xmlns:a16="http://schemas.microsoft.com/office/drawing/2014/main" id="{21A6E9F3-D07A-50F8-5B03-8CE5ABF7E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11" y="3330335"/>
            <a:ext cx="3817651" cy="1481986"/>
          </a:xfrm>
          <a:prstGeom prst="rect">
            <a:avLst/>
          </a:prstGeom>
        </p:spPr>
      </p:pic>
      <p:pic>
        <p:nvPicPr>
          <p:cNvPr id="38" name="Image 37" descr="Une image contenant capture d’écran, tanner&#10;&#10;Description générée automatiquement">
            <a:extLst>
              <a:ext uri="{FF2B5EF4-FFF2-40B4-BE49-F238E27FC236}">
                <a16:creationId xmlns:a16="http://schemas.microsoft.com/office/drawing/2014/main" id="{CCF5BD41-4B95-FC37-3DA0-9A5BD9F6B1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9054" y="3429001"/>
            <a:ext cx="3645746" cy="1449200"/>
          </a:xfrm>
          <a:prstGeom prst="rect">
            <a:avLst/>
          </a:prstGeom>
        </p:spPr>
      </p:pic>
      <p:pic>
        <p:nvPicPr>
          <p:cNvPr id="40" name="Image 39" descr="Une image contenant mug, capture d’écran, tasse de café&#10;&#10;Description générée automatiquement">
            <a:extLst>
              <a:ext uri="{FF2B5EF4-FFF2-40B4-BE49-F238E27FC236}">
                <a16:creationId xmlns:a16="http://schemas.microsoft.com/office/drawing/2014/main" id="{31ABC034-224B-7FB3-41A2-DFA1DDD73C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4829" y="3399838"/>
            <a:ext cx="3785655" cy="1481639"/>
          </a:xfrm>
          <a:prstGeom prst="rect">
            <a:avLst/>
          </a:prstGeom>
        </p:spPr>
      </p:pic>
      <p:pic>
        <p:nvPicPr>
          <p:cNvPr id="42" name="Image 41" descr="Une image contenant horloge, regarder, Montre analogique&#10;&#10;Description générée automatiquement">
            <a:extLst>
              <a:ext uri="{FF2B5EF4-FFF2-40B4-BE49-F238E27FC236}">
                <a16:creationId xmlns:a16="http://schemas.microsoft.com/office/drawing/2014/main" id="{52051A7D-BD0C-D137-45B4-C4F937B92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1028" y="5011024"/>
            <a:ext cx="4240972" cy="16857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18"/>
          <p:cNvSpPr/>
          <p:nvPr/>
        </p:nvSpPr>
        <p:spPr>
          <a:xfrm>
            <a:off x="11106912" y="0"/>
            <a:ext cx="1085333" cy="1077294"/>
          </a:xfrm>
          <a:custGeom>
            <a:avLst/>
            <a:gdLst/>
            <a:ahLst/>
            <a:cxnLst/>
            <a:rect l="l" t="t" r="r" b="b"/>
            <a:pathLst>
              <a:path w="3660775" h="2156460">
                <a:moveTo>
                  <a:pt x="3660529" y="819765"/>
                </a:moveTo>
                <a:lnTo>
                  <a:pt x="2515243" y="2155952"/>
                </a:lnTo>
                <a:lnTo>
                  <a:pt x="0" y="0"/>
                </a:lnTo>
              </a:path>
            </a:pathLst>
          </a:custGeom>
          <a:ln w="57150">
            <a:solidFill>
              <a:srgbClr val="FFFFFF"/>
            </a:solidFill>
          </a:ln>
        </p:spPr>
        <p:txBody>
          <a:bodyPr wrap="square" lIns="0" tIns="0" rIns="0" bIns="0" rtlCol="0"/>
          <a:lstStyle/>
          <a:p>
            <a:endParaRPr/>
          </a:p>
        </p:txBody>
      </p:sp>
      <p:sp>
        <p:nvSpPr>
          <p:cNvPr id="19" name="object 19"/>
          <p:cNvSpPr txBox="1">
            <a:spLocks noGrp="1"/>
          </p:cNvSpPr>
          <p:nvPr>
            <p:ph type="title"/>
          </p:nvPr>
        </p:nvSpPr>
        <p:spPr>
          <a:xfrm>
            <a:off x="9541256" y="0"/>
            <a:ext cx="2513330" cy="452120"/>
          </a:xfrm>
          <a:prstGeom prst="rect">
            <a:avLst/>
          </a:prstGeom>
        </p:spPr>
        <p:txBody>
          <a:bodyPr vert="horz" wrap="square" lIns="0" tIns="12065" rIns="0" bIns="0" rtlCol="0">
            <a:spAutoFit/>
          </a:bodyPr>
          <a:lstStyle/>
          <a:p>
            <a:pPr marL="12700">
              <a:lnSpc>
                <a:spcPct val="100000"/>
              </a:lnSpc>
              <a:spcBef>
                <a:spcPts val="95"/>
              </a:spcBef>
            </a:pPr>
            <a:r>
              <a:rPr sz="2800" spc="-15" dirty="0"/>
              <a:t>Faisabilité</a:t>
            </a:r>
            <a:r>
              <a:rPr sz="2800" spc="-5" dirty="0"/>
              <a:t> via</a:t>
            </a:r>
            <a:r>
              <a:rPr sz="2800" spc="-15" dirty="0"/>
              <a:t> </a:t>
            </a:r>
            <a:r>
              <a:rPr sz="2800" spc="-5" dirty="0"/>
              <a:t>les</a:t>
            </a:r>
            <a:endParaRPr sz="2800"/>
          </a:p>
        </p:txBody>
      </p:sp>
      <p:sp>
        <p:nvSpPr>
          <p:cNvPr id="20" name="object 20"/>
          <p:cNvSpPr txBox="1"/>
          <p:nvPr/>
        </p:nvSpPr>
        <p:spPr>
          <a:xfrm>
            <a:off x="9484868" y="394208"/>
            <a:ext cx="262572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FFFF"/>
                </a:solidFill>
                <a:latin typeface="Calibri"/>
                <a:cs typeface="Calibri"/>
              </a:rPr>
              <a:t>données</a:t>
            </a:r>
            <a:r>
              <a:rPr sz="2800" b="1" spc="-60" dirty="0">
                <a:solidFill>
                  <a:srgbClr val="FFFFFF"/>
                </a:solidFill>
                <a:latin typeface="Calibri"/>
                <a:cs typeface="Calibri"/>
              </a:rPr>
              <a:t> </a:t>
            </a:r>
            <a:r>
              <a:rPr sz="2800" b="1" spc="-10" dirty="0">
                <a:solidFill>
                  <a:srgbClr val="FFFFFF"/>
                </a:solidFill>
                <a:latin typeface="Calibri"/>
                <a:cs typeface="Calibri"/>
              </a:rPr>
              <a:t>visuelles</a:t>
            </a:r>
            <a:endParaRPr sz="2800">
              <a:latin typeface="Calibri"/>
              <a:cs typeface="Calibri"/>
            </a:endParaRPr>
          </a:p>
        </p:txBody>
      </p:sp>
      <p:sp>
        <p:nvSpPr>
          <p:cNvPr id="37" name="object 37"/>
          <p:cNvSpPr/>
          <p:nvPr/>
        </p:nvSpPr>
        <p:spPr>
          <a:xfrm>
            <a:off x="2074164" y="1645920"/>
            <a:ext cx="219710" cy="753110"/>
          </a:xfrm>
          <a:custGeom>
            <a:avLst/>
            <a:gdLst/>
            <a:ahLst/>
            <a:cxnLst/>
            <a:rect l="l" t="t" r="r" b="b"/>
            <a:pathLst>
              <a:path w="219710" h="753110">
                <a:moveTo>
                  <a:pt x="0" y="0"/>
                </a:moveTo>
                <a:lnTo>
                  <a:pt x="0" y="752855"/>
                </a:lnTo>
                <a:lnTo>
                  <a:pt x="219456" y="376427"/>
                </a:lnTo>
                <a:lnTo>
                  <a:pt x="0" y="0"/>
                </a:lnTo>
                <a:close/>
              </a:path>
            </a:pathLst>
          </a:custGeom>
          <a:solidFill>
            <a:srgbClr val="FFFFFF"/>
          </a:solidFill>
        </p:spPr>
        <p:txBody>
          <a:bodyPr wrap="square" lIns="0" tIns="0" rIns="0" bIns="0" rtlCol="0"/>
          <a:lstStyle/>
          <a:p>
            <a:endParaRPr/>
          </a:p>
        </p:txBody>
      </p:sp>
      <p:sp>
        <p:nvSpPr>
          <p:cNvPr id="40" name="object 40"/>
          <p:cNvSpPr/>
          <p:nvPr/>
        </p:nvSpPr>
        <p:spPr>
          <a:xfrm>
            <a:off x="30480" y="1633727"/>
            <a:ext cx="218440" cy="753110"/>
          </a:xfrm>
          <a:custGeom>
            <a:avLst/>
            <a:gdLst/>
            <a:ahLst/>
            <a:cxnLst/>
            <a:rect l="l" t="t" r="r" b="b"/>
            <a:pathLst>
              <a:path w="218440" h="753110">
                <a:moveTo>
                  <a:pt x="0" y="0"/>
                </a:moveTo>
                <a:lnTo>
                  <a:pt x="0" y="752856"/>
                </a:lnTo>
                <a:lnTo>
                  <a:pt x="217932" y="376427"/>
                </a:lnTo>
                <a:lnTo>
                  <a:pt x="0" y="0"/>
                </a:lnTo>
                <a:close/>
              </a:path>
            </a:pathLst>
          </a:custGeom>
          <a:solidFill>
            <a:srgbClr val="FFFFFF"/>
          </a:solidFill>
        </p:spPr>
        <p:txBody>
          <a:bodyPr wrap="square" lIns="0" tIns="0" rIns="0" bIns="0" rtlCol="0"/>
          <a:lstStyle/>
          <a:p>
            <a:endParaRPr/>
          </a:p>
        </p:txBody>
      </p:sp>
      <p:sp>
        <p:nvSpPr>
          <p:cNvPr id="43" name="object 43"/>
          <p:cNvSpPr/>
          <p:nvPr/>
        </p:nvSpPr>
        <p:spPr>
          <a:xfrm>
            <a:off x="4142232" y="1642872"/>
            <a:ext cx="218440" cy="753110"/>
          </a:xfrm>
          <a:custGeom>
            <a:avLst/>
            <a:gdLst/>
            <a:ahLst/>
            <a:cxnLst/>
            <a:rect l="l" t="t" r="r" b="b"/>
            <a:pathLst>
              <a:path w="218439" h="753110">
                <a:moveTo>
                  <a:pt x="0" y="0"/>
                </a:moveTo>
                <a:lnTo>
                  <a:pt x="0" y="752855"/>
                </a:lnTo>
                <a:lnTo>
                  <a:pt x="217931" y="376427"/>
                </a:lnTo>
                <a:lnTo>
                  <a:pt x="0" y="0"/>
                </a:lnTo>
                <a:close/>
              </a:path>
            </a:pathLst>
          </a:custGeom>
          <a:solidFill>
            <a:srgbClr val="FFFFFF"/>
          </a:solidFill>
        </p:spPr>
        <p:txBody>
          <a:bodyPr wrap="square" lIns="0" tIns="0" rIns="0" bIns="0" rtlCol="0"/>
          <a:lstStyle/>
          <a:p>
            <a:endParaRPr/>
          </a:p>
        </p:txBody>
      </p:sp>
      <p:sp>
        <p:nvSpPr>
          <p:cNvPr id="46" name="object 46"/>
          <p:cNvSpPr/>
          <p:nvPr/>
        </p:nvSpPr>
        <p:spPr>
          <a:xfrm>
            <a:off x="6201155" y="1653539"/>
            <a:ext cx="218440" cy="753110"/>
          </a:xfrm>
          <a:custGeom>
            <a:avLst/>
            <a:gdLst/>
            <a:ahLst/>
            <a:cxnLst/>
            <a:rect l="l" t="t" r="r" b="b"/>
            <a:pathLst>
              <a:path w="218439" h="753110">
                <a:moveTo>
                  <a:pt x="0" y="0"/>
                </a:moveTo>
                <a:lnTo>
                  <a:pt x="0" y="752856"/>
                </a:lnTo>
                <a:lnTo>
                  <a:pt x="217932" y="376427"/>
                </a:lnTo>
                <a:lnTo>
                  <a:pt x="0" y="0"/>
                </a:lnTo>
                <a:close/>
              </a:path>
            </a:pathLst>
          </a:custGeom>
          <a:solidFill>
            <a:srgbClr val="FFFFFF"/>
          </a:solidFill>
        </p:spPr>
        <p:txBody>
          <a:bodyPr wrap="square" lIns="0" tIns="0" rIns="0" bIns="0" rtlCol="0"/>
          <a:lstStyle/>
          <a:p>
            <a:endParaRPr/>
          </a:p>
        </p:txBody>
      </p:sp>
      <p:sp>
        <p:nvSpPr>
          <p:cNvPr id="49" name="object 49"/>
          <p:cNvSpPr/>
          <p:nvPr/>
        </p:nvSpPr>
        <p:spPr>
          <a:xfrm>
            <a:off x="10213122" y="1915133"/>
            <a:ext cx="218440" cy="753110"/>
          </a:xfrm>
          <a:custGeom>
            <a:avLst/>
            <a:gdLst/>
            <a:ahLst/>
            <a:cxnLst/>
            <a:rect l="l" t="t" r="r" b="b"/>
            <a:pathLst>
              <a:path w="218440" h="753110">
                <a:moveTo>
                  <a:pt x="0" y="0"/>
                </a:moveTo>
                <a:lnTo>
                  <a:pt x="0" y="752856"/>
                </a:lnTo>
                <a:lnTo>
                  <a:pt x="217931" y="376427"/>
                </a:lnTo>
                <a:lnTo>
                  <a:pt x="0" y="0"/>
                </a:lnTo>
                <a:close/>
              </a:path>
            </a:pathLst>
          </a:custGeom>
          <a:solidFill>
            <a:srgbClr val="FFFFFF"/>
          </a:solidFill>
        </p:spPr>
        <p:txBody>
          <a:bodyPr wrap="square" lIns="0" tIns="0" rIns="0" bIns="0" rtlCol="0"/>
          <a:lstStyle/>
          <a:p>
            <a:endParaRPr/>
          </a:p>
        </p:txBody>
      </p:sp>
      <p:sp>
        <p:nvSpPr>
          <p:cNvPr id="75" name="object 7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14</a:t>
            </a:fld>
            <a:endParaRPr dirty="0"/>
          </a:p>
        </p:txBody>
      </p:sp>
      <p:pic>
        <p:nvPicPr>
          <p:cNvPr id="76" name="object 28">
            <a:extLst>
              <a:ext uri="{FF2B5EF4-FFF2-40B4-BE49-F238E27FC236}">
                <a16:creationId xmlns:a16="http://schemas.microsoft.com/office/drawing/2014/main" id="{E8072FDD-A3F6-24E1-3893-30B2F3F66479}"/>
              </a:ext>
            </a:extLst>
          </p:cNvPr>
          <p:cNvPicPr/>
          <p:nvPr/>
        </p:nvPicPr>
        <p:blipFill>
          <a:blip r:embed="rId2" cstate="print"/>
          <a:stretch>
            <a:fillRect/>
          </a:stretch>
        </p:blipFill>
        <p:spPr>
          <a:xfrm>
            <a:off x="10960835" y="5424296"/>
            <a:ext cx="1217676" cy="749808"/>
          </a:xfrm>
          <a:prstGeom prst="rect">
            <a:avLst/>
          </a:prstGeom>
        </p:spPr>
      </p:pic>
      <p:pic>
        <p:nvPicPr>
          <p:cNvPr id="77" name="object 24">
            <a:extLst>
              <a:ext uri="{FF2B5EF4-FFF2-40B4-BE49-F238E27FC236}">
                <a16:creationId xmlns:a16="http://schemas.microsoft.com/office/drawing/2014/main" id="{998C798F-BE05-32CC-9775-D4479A022185}"/>
              </a:ext>
            </a:extLst>
          </p:cNvPr>
          <p:cNvPicPr/>
          <p:nvPr/>
        </p:nvPicPr>
        <p:blipFill>
          <a:blip r:embed="rId3" cstate="print"/>
          <a:stretch>
            <a:fillRect/>
          </a:stretch>
        </p:blipFill>
        <p:spPr>
          <a:xfrm>
            <a:off x="11106912" y="89743"/>
            <a:ext cx="1085088" cy="987551"/>
          </a:xfrm>
          <a:prstGeom prst="rect">
            <a:avLst/>
          </a:prstGeom>
        </p:spPr>
      </p:pic>
      <p:sp>
        <p:nvSpPr>
          <p:cNvPr id="79" name="object 10">
            <a:extLst>
              <a:ext uri="{FF2B5EF4-FFF2-40B4-BE49-F238E27FC236}">
                <a16:creationId xmlns:a16="http://schemas.microsoft.com/office/drawing/2014/main" id="{485DEB86-0933-E181-F8D9-3B33997DA240}"/>
              </a:ext>
            </a:extLst>
          </p:cNvPr>
          <p:cNvSpPr/>
          <p:nvPr/>
        </p:nvSpPr>
        <p:spPr>
          <a:xfrm>
            <a:off x="32985" y="5193663"/>
            <a:ext cx="2560320" cy="166433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80" name="object 27">
            <a:extLst>
              <a:ext uri="{FF2B5EF4-FFF2-40B4-BE49-F238E27FC236}">
                <a16:creationId xmlns:a16="http://schemas.microsoft.com/office/drawing/2014/main" id="{270832C4-D26F-1A85-6E25-039FBC1FDA64}"/>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grpSp>
        <p:nvGrpSpPr>
          <p:cNvPr id="4" name="Groupe 3">
            <a:extLst>
              <a:ext uri="{FF2B5EF4-FFF2-40B4-BE49-F238E27FC236}">
                <a16:creationId xmlns:a16="http://schemas.microsoft.com/office/drawing/2014/main" id="{B90EB984-F15C-4DFC-0DCB-C7DE36279186}"/>
              </a:ext>
            </a:extLst>
          </p:cNvPr>
          <p:cNvGrpSpPr/>
          <p:nvPr/>
        </p:nvGrpSpPr>
        <p:grpSpPr>
          <a:xfrm>
            <a:off x="30480" y="2566988"/>
            <a:ext cx="1729958" cy="1186911"/>
            <a:chOff x="0" y="23466"/>
            <a:chExt cx="2015618" cy="647595"/>
          </a:xfrm>
        </p:grpSpPr>
        <p:sp>
          <p:nvSpPr>
            <p:cNvPr id="6" name="Rectangle : coins arrondis 5">
              <a:extLst>
                <a:ext uri="{FF2B5EF4-FFF2-40B4-BE49-F238E27FC236}">
                  <a16:creationId xmlns:a16="http://schemas.microsoft.com/office/drawing/2014/main" id="{D9683AC6-D4E6-E01F-9161-AB7243129369}"/>
                </a:ext>
              </a:extLst>
            </p:cNvPr>
            <p:cNvSpPr/>
            <p:nvPr/>
          </p:nvSpPr>
          <p:spPr>
            <a:xfrm>
              <a:off x="0" y="23466"/>
              <a:ext cx="1752600" cy="6475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7" name="Rectangle : coins arrondis 4">
              <a:extLst>
                <a:ext uri="{FF2B5EF4-FFF2-40B4-BE49-F238E27FC236}">
                  <a16:creationId xmlns:a16="http://schemas.microsoft.com/office/drawing/2014/main" id="{ACAC74CE-2735-AEF6-C4ED-60A1EAD0EBE4}"/>
                </a:ext>
              </a:extLst>
            </p:cNvPr>
            <p:cNvSpPr txBox="1"/>
            <p:nvPr/>
          </p:nvSpPr>
          <p:spPr>
            <a:xfrm>
              <a:off x="31612" y="55079"/>
              <a:ext cx="1984006" cy="5392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400" b="1" kern="1200" spc="-5" dirty="0">
                  <a:latin typeface="Times New Roman" panose="02020603050405020304" pitchFamily="18" charset="0"/>
                  <a:cs typeface="Times New Roman" panose="02020603050405020304" pitchFamily="18" charset="0"/>
                </a:rPr>
                <a:t>Déma</a:t>
              </a:r>
              <a:r>
                <a:rPr lang="fr-FR" sz="2400" b="1" kern="1200" spc="-55" dirty="0">
                  <a:latin typeface="Times New Roman" panose="02020603050405020304" pitchFamily="18" charset="0"/>
                  <a:cs typeface="Times New Roman" panose="02020603050405020304" pitchFamily="18" charset="0"/>
                </a:rPr>
                <a:t>r</a:t>
              </a:r>
              <a:r>
                <a:rPr lang="fr-FR" sz="2400" b="1" kern="1200" spc="-5" dirty="0">
                  <a:latin typeface="Times New Roman" panose="02020603050405020304" pitchFamily="18" charset="0"/>
                  <a:cs typeface="Times New Roman" panose="02020603050405020304" pitchFamily="18" charset="0"/>
                </a:rPr>
                <a:t>che</a:t>
              </a:r>
            </a:p>
          </p:txBody>
        </p:sp>
      </p:grpSp>
      <p:sp>
        <p:nvSpPr>
          <p:cNvPr id="8" name="Flèche vers la droite 7">
            <a:extLst>
              <a:ext uri="{FF2B5EF4-FFF2-40B4-BE49-F238E27FC236}">
                <a16:creationId xmlns:a16="http://schemas.microsoft.com/office/drawing/2014/main" id="{C7BE28EF-73BB-E163-F953-B5281F39A9ED}"/>
              </a:ext>
            </a:extLst>
          </p:cNvPr>
          <p:cNvSpPr/>
          <p:nvPr/>
        </p:nvSpPr>
        <p:spPr>
          <a:xfrm>
            <a:off x="1579673" y="883696"/>
            <a:ext cx="2154128" cy="4592228"/>
          </a:xfrm>
          <a:prstGeom prst="rightArrow">
            <a:avLst>
              <a:gd name="adj1" fmla="val 50000"/>
              <a:gd name="adj2" fmla="val 1465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lnSpc>
                <a:spcPct val="100000"/>
              </a:lnSpc>
              <a:spcBef>
                <a:spcPts val="100"/>
              </a:spcBef>
            </a:pPr>
            <a:r>
              <a:rPr lang="fr-FR" b="1" spc="-15" dirty="0">
                <a:solidFill>
                  <a:srgbClr val="C00000"/>
                </a:solidFill>
                <a:latin typeface="Times New Roman" panose="02020603050405020304" pitchFamily="18" charset="0"/>
                <a:cs typeface="Times New Roman" panose="02020603050405020304" pitchFamily="18" charset="0"/>
              </a:rPr>
              <a:t>Prétraitement: </a:t>
            </a:r>
            <a:r>
              <a:rPr lang="fr-FR" sz="1600" b="1" dirty="0">
                <a:solidFill>
                  <a:schemeClr val="tx2"/>
                </a:solidFill>
                <a:latin typeface="Times New Roman" panose="02020603050405020304" pitchFamily="18" charset="0"/>
                <a:cs typeface="Times New Roman" panose="02020603050405020304" pitchFamily="18" charset="0"/>
              </a:rPr>
              <a:t>E</a:t>
            </a:r>
            <a:r>
              <a:rPr lang="fr-FR" sz="1600" b="1" spc="-40" dirty="0">
                <a:solidFill>
                  <a:schemeClr val="tx2"/>
                </a:solidFill>
                <a:latin typeface="Times New Roman" panose="02020603050405020304" pitchFamily="18" charset="0"/>
                <a:cs typeface="Times New Roman" panose="02020603050405020304" pitchFamily="18" charset="0"/>
              </a:rPr>
              <a:t>g</a:t>
            </a:r>
            <a:r>
              <a:rPr lang="fr-FR" sz="1600" b="1" dirty="0">
                <a:solidFill>
                  <a:schemeClr val="tx2"/>
                </a:solidFill>
                <a:latin typeface="Times New Roman" panose="02020603050405020304" pitchFamily="18" charset="0"/>
                <a:cs typeface="Times New Roman" panose="02020603050405020304" pitchFamily="18" charset="0"/>
              </a:rPr>
              <a:t>alis</a:t>
            </a:r>
            <a:r>
              <a:rPr lang="fr-FR" sz="1600" b="1" spc="-15" dirty="0">
                <a:solidFill>
                  <a:schemeClr val="tx2"/>
                </a:solidFill>
                <a:latin typeface="Times New Roman" panose="02020603050405020304" pitchFamily="18" charset="0"/>
                <a:cs typeface="Times New Roman" panose="02020603050405020304" pitchFamily="18" charset="0"/>
              </a:rPr>
              <a:t>a</a:t>
            </a:r>
            <a:r>
              <a:rPr lang="fr-FR" sz="1600" b="1" dirty="0">
                <a:solidFill>
                  <a:schemeClr val="tx2"/>
                </a:solidFill>
                <a:latin typeface="Times New Roman" panose="02020603050405020304" pitchFamily="18" charset="0"/>
                <a:cs typeface="Times New Roman" panose="02020603050405020304" pitchFamily="18" charset="0"/>
              </a:rPr>
              <a:t>tion</a:t>
            </a:r>
          </a:p>
          <a:p>
            <a:pPr algn="ctr">
              <a:spcBef>
                <a:spcPts val="100"/>
              </a:spcBef>
            </a:pPr>
            <a:r>
              <a:rPr lang="fr-FR" sz="1600" b="1" spc="-10" dirty="0">
                <a:solidFill>
                  <a:schemeClr val="tx2"/>
                </a:solidFill>
                <a:latin typeface="Times New Roman" panose="02020603050405020304" pitchFamily="18" charset="0"/>
                <a:cs typeface="Times New Roman" panose="02020603050405020304" pitchFamily="18" charset="0"/>
              </a:rPr>
              <a:t>Passage</a:t>
            </a:r>
            <a:r>
              <a:rPr lang="fr-FR" sz="1600" b="1" spc="-50" dirty="0">
                <a:solidFill>
                  <a:schemeClr val="tx2"/>
                </a:solidFill>
                <a:latin typeface="Times New Roman" panose="02020603050405020304" pitchFamily="18" charset="0"/>
                <a:cs typeface="Times New Roman" panose="02020603050405020304" pitchFamily="18" charset="0"/>
              </a:rPr>
              <a:t> </a:t>
            </a:r>
            <a:r>
              <a:rPr lang="fr-FR" sz="1600" b="1" dirty="0">
                <a:solidFill>
                  <a:schemeClr val="tx2"/>
                </a:solidFill>
                <a:latin typeface="Times New Roman" panose="02020603050405020304" pitchFamily="18" charset="0"/>
                <a:cs typeface="Times New Roman" panose="02020603050405020304" pitchFamily="18" charset="0"/>
              </a:rPr>
              <a:t>en</a:t>
            </a:r>
            <a:r>
              <a:rPr lang="fr-FR" sz="1600" b="1" spc="-60" dirty="0">
                <a:solidFill>
                  <a:schemeClr val="tx2"/>
                </a:solidFill>
                <a:latin typeface="Times New Roman" panose="02020603050405020304" pitchFamily="18" charset="0"/>
                <a:cs typeface="Times New Roman" panose="02020603050405020304" pitchFamily="18" charset="0"/>
              </a:rPr>
              <a:t> </a:t>
            </a:r>
            <a:r>
              <a:rPr lang="fr-FR" sz="1600" b="1" spc="-5" dirty="0">
                <a:solidFill>
                  <a:schemeClr val="tx2"/>
                </a:solidFill>
                <a:latin typeface="Times New Roman" panose="02020603050405020304" pitchFamily="18" charset="0"/>
                <a:cs typeface="Times New Roman" panose="02020603050405020304" pitchFamily="18" charset="0"/>
              </a:rPr>
              <a:t>gris</a:t>
            </a:r>
          </a:p>
          <a:p>
            <a:pPr algn="ctr">
              <a:lnSpc>
                <a:spcPct val="100000"/>
              </a:lnSpc>
            </a:pPr>
            <a:r>
              <a:rPr lang="fr-FR" sz="1600" b="1" spc="-5" dirty="0">
                <a:solidFill>
                  <a:schemeClr val="tx2"/>
                </a:solidFill>
                <a:latin typeface="Times New Roman" panose="02020603050405020304" pitchFamily="18" charset="0"/>
                <a:cs typeface="Times New Roman" panose="02020603050405020304" pitchFamily="18" charset="0"/>
              </a:rPr>
              <a:t>Filtrage du bruit</a:t>
            </a:r>
            <a:endParaRPr lang="fr-FR" sz="1600" dirty="0">
              <a:solidFill>
                <a:schemeClr val="tx2"/>
              </a:solidFill>
              <a:latin typeface="Times New Roman" panose="02020603050405020304" pitchFamily="18" charset="0"/>
              <a:cs typeface="Times New Roman" panose="02020603050405020304" pitchFamily="18" charset="0"/>
            </a:endParaRPr>
          </a:p>
        </p:txBody>
      </p:sp>
      <p:sp>
        <p:nvSpPr>
          <p:cNvPr id="9" name="Flèche vers la droite 8">
            <a:extLst>
              <a:ext uri="{FF2B5EF4-FFF2-40B4-BE49-F238E27FC236}">
                <a16:creationId xmlns:a16="http://schemas.microsoft.com/office/drawing/2014/main" id="{49C9F12F-4471-9CFB-42A3-71A8936497F0}"/>
              </a:ext>
            </a:extLst>
          </p:cNvPr>
          <p:cNvSpPr/>
          <p:nvPr/>
        </p:nvSpPr>
        <p:spPr>
          <a:xfrm>
            <a:off x="3973260" y="883695"/>
            <a:ext cx="1630174" cy="4592228"/>
          </a:xfrm>
          <a:prstGeom prst="rightArrow">
            <a:avLst>
              <a:gd name="adj1" fmla="val 50000"/>
              <a:gd name="adj2" fmla="val 1335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2700" marR="5080" indent="74295">
              <a:lnSpc>
                <a:spcPct val="100000"/>
              </a:lnSpc>
              <a:spcBef>
                <a:spcPts val="100"/>
              </a:spcBef>
            </a:pPr>
            <a:r>
              <a:rPr lang="fr-FR" b="1" spc="-10" dirty="0">
                <a:solidFill>
                  <a:srgbClr val="C00000"/>
                </a:solidFill>
                <a:latin typeface="Times New Roman" panose="02020603050405020304" pitchFamily="18" charset="0"/>
                <a:cs typeface="Times New Roman" panose="02020603050405020304" pitchFamily="18" charset="0"/>
              </a:rPr>
              <a:t>Features </a:t>
            </a:r>
            <a:r>
              <a:rPr lang="fr-FR" b="1" spc="-5" dirty="0">
                <a:solidFill>
                  <a:srgbClr val="C00000"/>
                </a:solidFill>
                <a:latin typeface="Times New Roman" panose="02020603050405020304" pitchFamily="18" charset="0"/>
                <a:cs typeface="Times New Roman" panose="02020603050405020304" pitchFamily="18" charset="0"/>
              </a:rPr>
              <a:t> </a:t>
            </a:r>
            <a:r>
              <a:rPr lang="fr-FR" b="1" spc="-20" dirty="0">
                <a:solidFill>
                  <a:srgbClr val="C00000"/>
                </a:solidFill>
                <a:latin typeface="Times New Roman" panose="02020603050405020304" pitchFamily="18" charset="0"/>
                <a:cs typeface="Times New Roman" panose="02020603050405020304" pitchFamily="18" charset="0"/>
              </a:rPr>
              <a:t>e</a:t>
            </a:r>
            <a:r>
              <a:rPr lang="fr-FR" b="1" spc="-5" dirty="0">
                <a:solidFill>
                  <a:srgbClr val="C00000"/>
                </a:solidFill>
                <a:latin typeface="Times New Roman" panose="02020603050405020304" pitchFamily="18" charset="0"/>
                <a:cs typeface="Times New Roman" panose="02020603050405020304" pitchFamily="18" charset="0"/>
              </a:rPr>
              <a:t>xt</a:t>
            </a:r>
            <a:r>
              <a:rPr lang="fr-FR" b="1" spc="-40" dirty="0">
                <a:solidFill>
                  <a:srgbClr val="C00000"/>
                </a:solidFill>
                <a:latin typeface="Times New Roman" panose="02020603050405020304" pitchFamily="18" charset="0"/>
                <a:cs typeface="Times New Roman" panose="02020603050405020304" pitchFamily="18" charset="0"/>
              </a:rPr>
              <a:t>r</a:t>
            </a:r>
            <a:r>
              <a:rPr lang="fr-FR" b="1" dirty="0">
                <a:solidFill>
                  <a:srgbClr val="C00000"/>
                </a:solidFill>
                <a:latin typeface="Times New Roman" panose="02020603050405020304" pitchFamily="18" charset="0"/>
                <a:cs typeface="Times New Roman" panose="02020603050405020304" pitchFamily="18" charset="0"/>
              </a:rPr>
              <a:t>acti</a:t>
            </a:r>
            <a:r>
              <a:rPr lang="fr-FR" b="1" spc="5" dirty="0">
                <a:solidFill>
                  <a:srgbClr val="C00000"/>
                </a:solidFill>
                <a:latin typeface="Times New Roman" panose="02020603050405020304" pitchFamily="18" charset="0"/>
                <a:cs typeface="Times New Roman" panose="02020603050405020304" pitchFamily="18" charset="0"/>
              </a:rPr>
              <a:t>o</a:t>
            </a:r>
            <a:r>
              <a:rPr lang="fr-FR" b="1" dirty="0">
                <a:solidFill>
                  <a:srgbClr val="C00000"/>
                </a:solidFill>
                <a:latin typeface="Times New Roman" panose="02020603050405020304" pitchFamily="18" charset="0"/>
                <a:cs typeface="Times New Roman" panose="02020603050405020304" pitchFamily="18" charset="0"/>
              </a:rPr>
              <a:t>n:</a:t>
            </a:r>
          </a:p>
          <a:p>
            <a:pPr marL="12700" marR="5080" indent="74295">
              <a:spcBef>
                <a:spcPts val="100"/>
              </a:spcBef>
            </a:pPr>
            <a:r>
              <a:rPr lang="fr-FR" sz="1600" b="1" dirty="0">
                <a:solidFill>
                  <a:schemeClr val="tx2"/>
                </a:solidFill>
                <a:latin typeface="Times New Roman" panose="02020603050405020304" pitchFamily="18" charset="0"/>
                <a:cs typeface="Times New Roman" panose="02020603050405020304" pitchFamily="18" charset="0"/>
              </a:rPr>
              <a:t>Bag</a:t>
            </a:r>
            <a:r>
              <a:rPr lang="fr-FR" sz="1600" b="1" spc="-40" dirty="0">
                <a:solidFill>
                  <a:schemeClr val="tx2"/>
                </a:solidFill>
                <a:latin typeface="Times New Roman" panose="02020603050405020304" pitchFamily="18" charset="0"/>
                <a:cs typeface="Times New Roman" panose="02020603050405020304" pitchFamily="18" charset="0"/>
              </a:rPr>
              <a:t> </a:t>
            </a:r>
            <a:r>
              <a:rPr lang="fr-FR" sz="1600" b="1" dirty="0">
                <a:solidFill>
                  <a:schemeClr val="tx2"/>
                </a:solidFill>
                <a:latin typeface="Times New Roman" panose="02020603050405020304" pitchFamily="18" charset="0"/>
                <a:cs typeface="Times New Roman" panose="02020603050405020304" pitchFamily="18" charset="0"/>
              </a:rPr>
              <a:t>of</a:t>
            </a:r>
            <a:r>
              <a:rPr lang="fr-FR" sz="1600" b="1" spc="-35" dirty="0">
                <a:solidFill>
                  <a:schemeClr val="tx2"/>
                </a:solidFill>
                <a:latin typeface="Times New Roman" panose="02020603050405020304" pitchFamily="18" charset="0"/>
                <a:cs typeface="Times New Roman" panose="02020603050405020304" pitchFamily="18" charset="0"/>
              </a:rPr>
              <a:t> </a:t>
            </a:r>
            <a:r>
              <a:rPr lang="fr-FR" sz="1600" b="1" spc="-10" dirty="0">
                <a:solidFill>
                  <a:schemeClr val="tx2"/>
                </a:solidFill>
                <a:latin typeface="Times New Roman" panose="02020603050405020304" pitchFamily="18" charset="0"/>
                <a:cs typeface="Times New Roman" panose="02020603050405020304" pitchFamily="18" charset="0"/>
              </a:rPr>
              <a:t>images (SIFT)</a:t>
            </a:r>
          </a:p>
          <a:p>
            <a:pPr marL="12700" marR="5080" indent="74295">
              <a:spcBef>
                <a:spcPts val="100"/>
              </a:spcBef>
            </a:pPr>
            <a:r>
              <a:rPr lang="fr-FR" sz="1600" b="1" spc="-10" dirty="0">
                <a:solidFill>
                  <a:schemeClr val="tx2"/>
                </a:solidFill>
                <a:latin typeface="Times New Roman" panose="02020603050405020304" pitchFamily="18" charset="0"/>
                <a:cs typeface="Times New Roman" panose="02020603050405020304" pitchFamily="18" charset="0"/>
              </a:rPr>
              <a:t>Transfer, </a:t>
            </a:r>
            <a:r>
              <a:rPr lang="fr-FR" sz="1600" b="1" spc="-10" dirty="0" err="1">
                <a:solidFill>
                  <a:schemeClr val="tx2"/>
                </a:solidFill>
                <a:latin typeface="Times New Roman" panose="02020603050405020304" pitchFamily="18" charset="0"/>
                <a:cs typeface="Times New Roman" panose="02020603050405020304" pitchFamily="18" charset="0"/>
              </a:rPr>
              <a:t>learning</a:t>
            </a:r>
            <a:r>
              <a:rPr lang="fr-FR" sz="1600" b="1" spc="-10" dirty="0">
                <a:solidFill>
                  <a:schemeClr val="tx2"/>
                </a:solidFill>
                <a:latin typeface="Times New Roman" panose="02020603050405020304" pitchFamily="18" charset="0"/>
                <a:cs typeface="Times New Roman" panose="02020603050405020304" pitchFamily="18" charset="0"/>
              </a:rPr>
              <a:t>(CNN-VGG16)</a:t>
            </a:r>
            <a:endParaRPr lang="fr-FR" sz="1600" b="1" dirty="0">
              <a:solidFill>
                <a:schemeClr val="tx2"/>
              </a:solidFill>
              <a:latin typeface="Times New Roman" panose="02020603050405020304" pitchFamily="18" charset="0"/>
              <a:cs typeface="Times New Roman" panose="02020603050405020304" pitchFamily="18" charset="0"/>
            </a:endParaRPr>
          </a:p>
        </p:txBody>
      </p:sp>
      <p:sp>
        <p:nvSpPr>
          <p:cNvPr id="16" name="Flèche vers la droite 15">
            <a:extLst>
              <a:ext uri="{FF2B5EF4-FFF2-40B4-BE49-F238E27FC236}">
                <a16:creationId xmlns:a16="http://schemas.microsoft.com/office/drawing/2014/main" id="{729D3E3E-E128-2B96-3EF0-5093A86E4F3D}"/>
              </a:ext>
            </a:extLst>
          </p:cNvPr>
          <p:cNvSpPr/>
          <p:nvPr/>
        </p:nvSpPr>
        <p:spPr>
          <a:xfrm>
            <a:off x="5834683" y="904894"/>
            <a:ext cx="1663112" cy="4592227"/>
          </a:xfrm>
          <a:prstGeom prst="rightArrow">
            <a:avLst>
              <a:gd name="adj1" fmla="val 50000"/>
              <a:gd name="adj2" fmla="val 1335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lnSpc>
                <a:spcPct val="100000"/>
              </a:lnSpc>
              <a:spcBef>
                <a:spcPts val="100"/>
              </a:spcBef>
            </a:pPr>
            <a:r>
              <a:rPr lang="fr-FR" sz="1600" b="1" spc="-35" dirty="0">
                <a:solidFill>
                  <a:srgbClr val="C00000"/>
                </a:solidFill>
                <a:latin typeface="Times New Roman" panose="02020603050405020304" pitchFamily="18" charset="0"/>
                <a:cs typeface="Times New Roman" panose="02020603050405020304" pitchFamily="18" charset="0"/>
              </a:rPr>
              <a:t>R</a:t>
            </a:r>
            <a:r>
              <a:rPr lang="fr-FR" sz="1600" b="1" spc="-5" dirty="0">
                <a:solidFill>
                  <a:srgbClr val="C00000"/>
                </a:solidFill>
                <a:latin typeface="Times New Roman" panose="02020603050405020304" pitchFamily="18" charset="0"/>
                <a:cs typeface="Times New Roman" panose="02020603050405020304" pitchFamily="18" charset="0"/>
              </a:rPr>
              <a:t>é</a:t>
            </a:r>
            <a:r>
              <a:rPr lang="fr-FR" sz="1600" b="1" spc="5" dirty="0">
                <a:solidFill>
                  <a:srgbClr val="C00000"/>
                </a:solidFill>
                <a:latin typeface="Times New Roman" panose="02020603050405020304" pitchFamily="18" charset="0"/>
                <a:cs typeface="Times New Roman" panose="02020603050405020304" pitchFamily="18" charset="0"/>
              </a:rPr>
              <a:t>d</a:t>
            </a:r>
            <a:r>
              <a:rPr lang="fr-FR" sz="1600" b="1" dirty="0">
                <a:solidFill>
                  <a:srgbClr val="C00000"/>
                </a:solidFill>
                <a:latin typeface="Times New Roman" panose="02020603050405020304" pitchFamily="18" charset="0"/>
                <a:cs typeface="Times New Roman" panose="02020603050405020304" pitchFamily="18" charset="0"/>
              </a:rPr>
              <a:t>u</a:t>
            </a:r>
            <a:r>
              <a:rPr lang="fr-FR" sz="1600" b="1" spc="5" dirty="0">
                <a:solidFill>
                  <a:srgbClr val="C00000"/>
                </a:solidFill>
                <a:latin typeface="Times New Roman" panose="02020603050405020304" pitchFamily="18" charset="0"/>
                <a:cs typeface="Times New Roman" panose="02020603050405020304" pitchFamily="18" charset="0"/>
              </a:rPr>
              <a:t>c</a:t>
            </a:r>
            <a:r>
              <a:rPr lang="fr-FR" sz="1600" b="1" dirty="0">
                <a:solidFill>
                  <a:srgbClr val="C00000"/>
                </a:solidFill>
                <a:latin typeface="Times New Roman" panose="02020603050405020304" pitchFamily="18" charset="0"/>
                <a:cs typeface="Times New Roman" panose="02020603050405020304" pitchFamily="18" charset="0"/>
              </a:rPr>
              <a:t>ti</a:t>
            </a:r>
            <a:r>
              <a:rPr lang="fr-FR" sz="1600" b="1" spc="-15" dirty="0">
                <a:solidFill>
                  <a:srgbClr val="C00000"/>
                </a:solidFill>
                <a:latin typeface="Times New Roman" panose="02020603050405020304" pitchFamily="18" charset="0"/>
                <a:cs typeface="Times New Roman" panose="02020603050405020304" pitchFamily="18" charset="0"/>
              </a:rPr>
              <a:t>o</a:t>
            </a:r>
            <a:r>
              <a:rPr lang="fr-FR" sz="1600" b="1" dirty="0">
                <a:solidFill>
                  <a:srgbClr val="C00000"/>
                </a:solidFill>
                <a:latin typeface="Times New Roman" panose="02020603050405020304" pitchFamily="18" charset="0"/>
                <a:cs typeface="Times New Roman" panose="02020603050405020304" pitchFamily="18" charset="0"/>
              </a:rPr>
              <a:t>n</a:t>
            </a:r>
            <a:r>
              <a:rPr lang="fr-FR" sz="1600" b="1" spc="-45" dirty="0">
                <a:solidFill>
                  <a:srgbClr val="C00000"/>
                </a:solidFill>
                <a:latin typeface="Times New Roman" panose="02020603050405020304" pitchFamily="18" charset="0"/>
                <a:cs typeface="Times New Roman" panose="02020603050405020304" pitchFamily="18" charset="0"/>
              </a:rPr>
              <a:t> </a:t>
            </a:r>
            <a:r>
              <a:rPr lang="fr-FR" sz="1600" b="1" dirty="0">
                <a:solidFill>
                  <a:srgbClr val="C00000"/>
                </a:solidFill>
                <a:latin typeface="Times New Roman" panose="02020603050405020304" pitchFamily="18" charset="0"/>
                <a:cs typeface="Times New Roman" panose="02020603050405020304" pitchFamily="18" charset="0"/>
              </a:rPr>
              <a:t>de</a:t>
            </a:r>
            <a:endParaRPr lang="fr-FR" sz="1600" dirty="0">
              <a:solidFill>
                <a:srgbClr val="C00000"/>
              </a:solidFill>
              <a:latin typeface="Times New Roman" panose="02020603050405020304" pitchFamily="18" charset="0"/>
              <a:cs typeface="Times New Roman" panose="02020603050405020304" pitchFamily="18" charset="0"/>
            </a:endParaRPr>
          </a:p>
          <a:p>
            <a:pPr marL="3175" algn="ctr">
              <a:lnSpc>
                <a:spcPct val="100000"/>
              </a:lnSpc>
              <a:spcBef>
                <a:spcPts val="5"/>
              </a:spcBef>
            </a:pPr>
            <a:r>
              <a:rPr lang="fr-FR" sz="1600" b="1" spc="-5" dirty="0">
                <a:solidFill>
                  <a:srgbClr val="C00000"/>
                </a:solidFill>
                <a:latin typeface="Times New Roman" panose="02020603050405020304" pitchFamily="18" charset="0"/>
                <a:cs typeface="Times New Roman" panose="02020603050405020304" pitchFamily="18" charset="0"/>
              </a:rPr>
              <a:t>Dimension:</a:t>
            </a:r>
          </a:p>
          <a:p>
            <a:pPr marL="3175" algn="ctr">
              <a:lnSpc>
                <a:spcPct val="100000"/>
              </a:lnSpc>
              <a:spcBef>
                <a:spcPts val="5"/>
              </a:spcBef>
            </a:pPr>
            <a:r>
              <a:rPr lang="fr-FR" sz="1600" b="1" spc="-5" dirty="0">
                <a:solidFill>
                  <a:schemeClr val="tx2"/>
                </a:solidFill>
                <a:latin typeface="Times New Roman" panose="02020603050405020304" pitchFamily="18" charset="0"/>
                <a:cs typeface="Times New Roman" panose="02020603050405020304" pitchFamily="18" charset="0"/>
              </a:rPr>
              <a:t>PCA, TSNE_2D</a:t>
            </a:r>
            <a:endParaRPr lang="fr-FR" sz="1600" dirty="0">
              <a:solidFill>
                <a:schemeClr val="tx2"/>
              </a:solidFill>
              <a:latin typeface="Times New Roman" panose="02020603050405020304" pitchFamily="18" charset="0"/>
              <a:cs typeface="Times New Roman" panose="02020603050405020304" pitchFamily="18" charset="0"/>
            </a:endParaRPr>
          </a:p>
        </p:txBody>
      </p:sp>
      <p:sp>
        <p:nvSpPr>
          <p:cNvPr id="17" name="Flèche vers la droite 16">
            <a:extLst>
              <a:ext uri="{FF2B5EF4-FFF2-40B4-BE49-F238E27FC236}">
                <a16:creationId xmlns:a16="http://schemas.microsoft.com/office/drawing/2014/main" id="{6C3CA82C-9D12-5F75-4D6D-CAFBE9C073F6}"/>
              </a:ext>
            </a:extLst>
          </p:cNvPr>
          <p:cNvSpPr/>
          <p:nvPr/>
        </p:nvSpPr>
        <p:spPr>
          <a:xfrm>
            <a:off x="7800987" y="831350"/>
            <a:ext cx="1838487" cy="4592227"/>
          </a:xfrm>
          <a:prstGeom prst="rightArrow">
            <a:avLst>
              <a:gd name="adj1" fmla="val 50000"/>
              <a:gd name="adj2" fmla="val 2217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17475" marR="5080" indent="-105410">
              <a:spcBef>
                <a:spcPts val="100"/>
              </a:spcBef>
            </a:pPr>
            <a:r>
              <a:rPr lang="fr-FR" b="1" spc="-10" dirty="0">
                <a:solidFill>
                  <a:srgbClr val="C00000"/>
                </a:solidFill>
                <a:latin typeface="Times New Roman" panose="02020603050405020304" pitchFamily="18" charset="0"/>
                <a:cs typeface="Times New Roman" panose="02020603050405020304" pitchFamily="18" charset="0"/>
              </a:rPr>
              <a:t>Classification </a:t>
            </a:r>
            <a:r>
              <a:rPr lang="fr-FR" b="1" dirty="0">
                <a:solidFill>
                  <a:srgbClr val="C00000"/>
                </a:solidFill>
                <a:latin typeface="Times New Roman" panose="02020603050405020304" pitchFamily="18" charset="0"/>
                <a:cs typeface="Times New Roman" panose="02020603050405020304" pitchFamily="18" charset="0"/>
              </a:rPr>
              <a:t>&amp; </a:t>
            </a:r>
            <a:r>
              <a:rPr lang="fr-FR" b="1" spc="-395" dirty="0">
                <a:solidFill>
                  <a:srgbClr val="C00000"/>
                </a:solidFill>
                <a:latin typeface="Times New Roman" panose="02020603050405020304" pitchFamily="18" charset="0"/>
                <a:cs typeface="Times New Roman" panose="02020603050405020304" pitchFamily="18" charset="0"/>
              </a:rPr>
              <a:t> </a:t>
            </a:r>
            <a:r>
              <a:rPr lang="fr-FR" b="1" spc="-5" dirty="0" err="1">
                <a:solidFill>
                  <a:srgbClr val="C00000"/>
                </a:solidFill>
                <a:latin typeface="Times New Roman" panose="02020603050405020304" pitchFamily="18" charset="0"/>
                <a:cs typeface="Times New Roman" panose="02020603050405020304" pitchFamily="18" charset="0"/>
              </a:rPr>
              <a:t>visualisation</a:t>
            </a:r>
            <a:r>
              <a:rPr lang="fr-FR" sz="1600" b="1" spc="-5" dirty="0" err="1">
                <a:solidFill>
                  <a:srgbClr val="C00000"/>
                </a:solidFill>
                <a:latin typeface="Times New Roman" panose="02020603050405020304" pitchFamily="18" charset="0"/>
                <a:cs typeface="Times New Roman" panose="02020603050405020304" pitchFamily="18" charset="0"/>
              </a:rPr>
              <a:t>:</a:t>
            </a:r>
            <a:r>
              <a:rPr lang="fr-FR" sz="1600" b="1" spc="-5" dirty="0" err="1">
                <a:solidFill>
                  <a:schemeClr val="tx2"/>
                </a:solidFill>
                <a:latin typeface="Times New Roman" panose="02020603050405020304" pitchFamily="18" charset="0"/>
                <a:cs typeface="Times New Roman" panose="02020603050405020304" pitchFamily="18" charset="0"/>
              </a:rPr>
              <a:t>K-means</a:t>
            </a:r>
            <a:r>
              <a:rPr lang="fr-FR" sz="1600" b="1" spc="-5" dirty="0">
                <a:solidFill>
                  <a:schemeClr val="tx2"/>
                </a:solidFill>
                <a:latin typeface="Times New Roman" panose="02020603050405020304" pitchFamily="18" charset="0"/>
                <a:cs typeface="Times New Roman" panose="02020603050405020304" pitchFamily="18" charset="0"/>
              </a:rPr>
              <a:t>, visualisation</a:t>
            </a:r>
            <a:r>
              <a:rPr lang="fr-FR" sz="1600" b="1" spc="-65" dirty="0">
                <a:solidFill>
                  <a:schemeClr val="tx2"/>
                </a:solidFill>
                <a:latin typeface="Times New Roman" panose="02020603050405020304" pitchFamily="18" charset="0"/>
                <a:cs typeface="Times New Roman" panose="02020603050405020304" pitchFamily="18" charset="0"/>
              </a:rPr>
              <a:t> </a:t>
            </a:r>
            <a:r>
              <a:rPr lang="fr-FR" sz="1600" b="1" dirty="0">
                <a:solidFill>
                  <a:schemeClr val="tx2"/>
                </a:solidFill>
                <a:latin typeface="Times New Roman" panose="02020603050405020304" pitchFamily="18" charset="0"/>
                <a:cs typeface="Times New Roman" panose="02020603050405020304" pitchFamily="18" charset="0"/>
              </a:rPr>
              <a:t>-</a:t>
            </a:r>
            <a:r>
              <a:rPr lang="fr-FR" sz="1600" b="1" spc="-45" dirty="0">
                <a:solidFill>
                  <a:schemeClr val="tx2"/>
                </a:solidFill>
                <a:latin typeface="Times New Roman" panose="02020603050405020304" pitchFamily="18" charset="0"/>
                <a:cs typeface="Times New Roman" panose="02020603050405020304" pitchFamily="18" charset="0"/>
              </a:rPr>
              <a:t> </a:t>
            </a:r>
            <a:r>
              <a:rPr lang="fr-FR" sz="1600" b="1" spc="-5" dirty="0">
                <a:solidFill>
                  <a:schemeClr val="tx2"/>
                </a:solidFill>
                <a:latin typeface="Times New Roman" panose="02020603050405020304" pitchFamily="18" charset="0"/>
                <a:cs typeface="Times New Roman" panose="02020603050405020304" pitchFamily="18" charset="0"/>
              </a:rPr>
              <a:t>2D</a:t>
            </a:r>
            <a:endParaRPr lang="fr-FR" sz="1600" dirty="0">
              <a:solidFill>
                <a:schemeClr val="tx2"/>
              </a:solidFill>
              <a:latin typeface="Times New Roman" panose="02020603050405020304" pitchFamily="18" charset="0"/>
              <a:cs typeface="Times New Roman" panose="02020603050405020304" pitchFamily="18" charset="0"/>
            </a:endParaRPr>
          </a:p>
          <a:p>
            <a:pPr marL="117475" marR="5080" indent="-105410">
              <a:spcBef>
                <a:spcPts val="100"/>
              </a:spcBef>
            </a:pPr>
            <a:endParaRPr lang="fr-FR" sz="1800" dirty="0">
              <a:latin typeface="Calibri"/>
              <a:cs typeface="Calibri"/>
            </a:endParaRPr>
          </a:p>
          <a:p>
            <a:pPr marL="117475" marR="5080" indent="-105410">
              <a:lnSpc>
                <a:spcPct val="100000"/>
              </a:lnSpc>
              <a:spcBef>
                <a:spcPts val="100"/>
              </a:spcBef>
            </a:pPr>
            <a:endParaRPr lang="fr-FR" sz="1800" dirty="0">
              <a:latin typeface="Calibri"/>
              <a:cs typeface="Calibri"/>
            </a:endParaRPr>
          </a:p>
        </p:txBody>
      </p:sp>
      <p:sp>
        <p:nvSpPr>
          <p:cNvPr id="30" name="Flèche vers la droite 29">
            <a:extLst>
              <a:ext uri="{FF2B5EF4-FFF2-40B4-BE49-F238E27FC236}">
                <a16:creationId xmlns:a16="http://schemas.microsoft.com/office/drawing/2014/main" id="{12292F41-9138-7FB3-64AC-8123118AF15E}"/>
              </a:ext>
            </a:extLst>
          </p:cNvPr>
          <p:cNvSpPr/>
          <p:nvPr/>
        </p:nvSpPr>
        <p:spPr>
          <a:xfrm>
            <a:off x="9942666" y="838839"/>
            <a:ext cx="1703433" cy="4592227"/>
          </a:xfrm>
          <a:prstGeom prst="rightArrow">
            <a:avLst>
              <a:gd name="adj1" fmla="val 50000"/>
              <a:gd name="adj2" fmla="val 2094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lnSpc>
                <a:spcPct val="100000"/>
              </a:lnSpc>
              <a:spcBef>
                <a:spcPts val="100"/>
              </a:spcBef>
            </a:pPr>
            <a:r>
              <a:rPr lang="fr-FR" sz="1800" b="1" spc="-15" dirty="0">
                <a:solidFill>
                  <a:srgbClr val="C00000"/>
                </a:solidFill>
                <a:latin typeface="Calibri"/>
                <a:cs typeface="Calibri"/>
              </a:rPr>
              <a:t>Evaluation</a:t>
            </a:r>
            <a:r>
              <a:rPr lang="fr-FR" sz="1800" b="1" spc="-65" dirty="0">
                <a:solidFill>
                  <a:srgbClr val="C00000"/>
                </a:solidFill>
                <a:latin typeface="Calibri"/>
                <a:cs typeface="Calibri"/>
              </a:rPr>
              <a:t> </a:t>
            </a:r>
            <a:r>
              <a:rPr lang="fr-FR" sz="1800" b="1" dirty="0">
                <a:solidFill>
                  <a:srgbClr val="C00000"/>
                </a:solidFill>
                <a:latin typeface="Calibri"/>
                <a:cs typeface="Calibri"/>
              </a:rPr>
              <a:t>&amp;</a:t>
            </a:r>
            <a:endParaRPr lang="fr-FR" sz="1800" dirty="0">
              <a:solidFill>
                <a:srgbClr val="C00000"/>
              </a:solidFill>
              <a:latin typeface="Calibri"/>
              <a:cs typeface="Calibri"/>
            </a:endParaRPr>
          </a:p>
          <a:p>
            <a:pPr marL="35560" algn="ctr">
              <a:spcBef>
                <a:spcPts val="5"/>
              </a:spcBef>
            </a:pPr>
            <a:r>
              <a:rPr lang="fr-FR" sz="1800" b="1" spc="-5" dirty="0">
                <a:solidFill>
                  <a:srgbClr val="C00000"/>
                </a:solidFill>
                <a:latin typeface="Calibri"/>
                <a:cs typeface="Calibri"/>
              </a:rPr>
              <a:t>Faisabilité:</a:t>
            </a:r>
          </a:p>
          <a:p>
            <a:pPr marL="35560" algn="ctr">
              <a:spcBef>
                <a:spcPts val="5"/>
              </a:spcBef>
            </a:pPr>
            <a:r>
              <a:rPr lang="fr-FR" sz="1800" b="1" dirty="0">
                <a:solidFill>
                  <a:schemeClr val="tx2"/>
                </a:solidFill>
                <a:latin typeface="Calibri"/>
                <a:cs typeface="Calibri"/>
              </a:rPr>
              <a:t>ARI</a:t>
            </a:r>
            <a:r>
              <a:rPr lang="fr-FR" sz="1800" b="1" spc="-75" dirty="0">
                <a:solidFill>
                  <a:schemeClr val="tx2"/>
                </a:solidFill>
                <a:latin typeface="Calibri"/>
                <a:cs typeface="Calibri"/>
              </a:rPr>
              <a:t> </a:t>
            </a:r>
            <a:r>
              <a:rPr lang="fr-FR" sz="1800" b="1" spc="-10" dirty="0">
                <a:solidFill>
                  <a:schemeClr val="tx2"/>
                </a:solidFill>
                <a:latin typeface="Calibri"/>
                <a:cs typeface="Calibri"/>
              </a:rPr>
              <a:t>score</a:t>
            </a:r>
            <a:endParaRPr lang="fr-FR" sz="1800" dirty="0">
              <a:solidFill>
                <a:schemeClr val="tx2"/>
              </a:solidFill>
              <a:latin typeface="Calibri"/>
              <a:cs typeface="Calibri"/>
            </a:endParaRPr>
          </a:p>
          <a:p>
            <a:pPr marL="35560" algn="ctr">
              <a:lnSpc>
                <a:spcPct val="100000"/>
              </a:lnSpc>
              <a:spcBef>
                <a:spcPts val="5"/>
              </a:spcBef>
            </a:pPr>
            <a:endParaRPr lang="fr-FR" sz="1800" dirty="0">
              <a:solidFill>
                <a:srgbClr val="C00000"/>
              </a:solidFill>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19"/>
          <p:cNvSpPr txBox="1"/>
          <p:nvPr/>
        </p:nvSpPr>
        <p:spPr>
          <a:xfrm>
            <a:off x="8921877" y="3803650"/>
            <a:ext cx="204470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Descripteurs</a:t>
            </a:r>
            <a:r>
              <a:rPr sz="1600" dirty="0">
                <a:solidFill>
                  <a:srgbClr val="FFFFFF"/>
                </a:solidFill>
                <a:latin typeface="Calibri"/>
                <a:cs typeface="Calibri"/>
              </a:rPr>
              <a:t> </a:t>
            </a:r>
            <a:r>
              <a:rPr sz="1600" spc="-5" dirty="0">
                <a:solidFill>
                  <a:srgbClr val="FFFFFF"/>
                </a:solidFill>
                <a:latin typeface="Calibri"/>
                <a:cs typeface="Calibri"/>
              </a:rPr>
              <a:t>:</a:t>
            </a:r>
            <a:r>
              <a:rPr sz="1600" spc="-10" dirty="0">
                <a:solidFill>
                  <a:srgbClr val="FFFFFF"/>
                </a:solidFill>
                <a:latin typeface="Calibri"/>
                <a:cs typeface="Calibri"/>
              </a:rPr>
              <a:t> (619,</a:t>
            </a:r>
            <a:r>
              <a:rPr sz="1600" spc="15" dirty="0">
                <a:solidFill>
                  <a:srgbClr val="FFFFFF"/>
                </a:solidFill>
                <a:latin typeface="Calibri"/>
                <a:cs typeface="Calibri"/>
              </a:rPr>
              <a:t> </a:t>
            </a:r>
            <a:r>
              <a:rPr sz="1600" spc="-10" dirty="0">
                <a:solidFill>
                  <a:srgbClr val="FFFFFF"/>
                </a:solidFill>
                <a:latin typeface="Calibri"/>
                <a:cs typeface="Calibri"/>
              </a:rPr>
              <a:t>128)</a:t>
            </a:r>
            <a:endParaRPr sz="1600">
              <a:latin typeface="Calibri"/>
              <a:cs typeface="Calibri"/>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15</a:t>
            </a:fld>
            <a:endParaRPr dirty="0"/>
          </a:p>
        </p:txBody>
      </p:sp>
      <p:pic>
        <p:nvPicPr>
          <p:cNvPr id="25" name="object 28">
            <a:extLst>
              <a:ext uri="{FF2B5EF4-FFF2-40B4-BE49-F238E27FC236}">
                <a16:creationId xmlns:a16="http://schemas.microsoft.com/office/drawing/2014/main" id="{B9296BE1-A587-9A5F-E25C-DB51AC71000D}"/>
              </a:ext>
            </a:extLst>
          </p:cNvPr>
          <p:cNvPicPr/>
          <p:nvPr/>
        </p:nvPicPr>
        <p:blipFill>
          <a:blip r:embed="rId2" cstate="print"/>
          <a:stretch>
            <a:fillRect/>
          </a:stretch>
        </p:blipFill>
        <p:spPr>
          <a:xfrm>
            <a:off x="10960835" y="5424296"/>
            <a:ext cx="1217676" cy="749808"/>
          </a:xfrm>
          <a:prstGeom prst="rect">
            <a:avLst/>
          </a:prstGeom>
        </p:spPr>
      </p:pic>
      <p:pic>
        <p:nvPicPr>
          <p:cNvPr id="26" name="object 24">
            <a:extLst>
              <a:ext uri="{FF2B5EF4-FFF2-40B4-BE49-F238E27FC236}">
                <a16:creationId xmlns:a16="http://schemas.microsoft.com/office/drawing/2014/main" id="{9BE1E666-7F20-4E22-8FFC-AD3E3A0AEB88}"/>
              </a:ext>
            </a:extLst>
          </p:cNvPr>
          <p:cNvPicPr/>
          <p:nvPr/>
        </p:nvPicPr>
        <p:blipFill>
          <a:blip r:embed="rId3" cstate="print"/>
          <a:stretch>
            <a:fillRect/>
          </a:stretch>
        </p:blipFill>
        <p:spPr>
          <a:xfrm>
            <a:off x="11106912" y="89743"/>
            <a:ext cx="1085088" cy="987551"/>
          </a:xfrm>
          <a:prstGeom prst="rect">
            <a:avLst/>
          </a:prstGeom>
        </p:spPr>
      </p:pic>
      <p:sp>
        <p:nvSpPr>
          <p:cNvPr id="28" name="object 10">
            <a:extLst>
              <a:ext uri="{FF2B5EF4-FFF2-40B4-BE49-F238E27FC236}">
                <a16:creationId xmlns:a16="http://schemas.microsoft.com/office/drawing/2014/main" id="{30B14935-6418-25D3-2512-7894B6412B7B}"/>
              </a:ext>
            </a:extLst>
          </p:cNvPr>
          <p:cNvSpPr/>
          <p:nvPr/>
        </p:nvSpPr>
        <p:spPr>
          <a:xfrm>
            <a:off x="-2059" y="4995313"/>
            <a:ext cx="2568930" cy="1858941"/>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29" name="object 27">
            <a:extLst>
              <a:ext uri="{FF2B5EF4-FFF2-40B4-BE49-F238E27FC236}">
                <a16:creationId xmlns:a16="http://schemas.microsoft.com/office/drawing/2014/main" id="{41EA1BDF-62B1-F595-C8A6-78337CA8F3F9}"/>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grpSp>
        <p:nvGrpSpPr>
          <p:cNvPr id="32" name="Groupe 31">
            <a:extLst>
              <a:ext uri="{FF2B5EF4-FFF2-40B4-BE49-F238E27FC236}">
                <a16:creationId xmlns:a16="http://schemas.microsoft.com/office/drawing/2014/main" id="{8B604BBB-73DD-EA02-5D7D-48C67F0A3EFB}"/>
              </a:ext>
            </a:extLst>
          </p:cNvPr>
          <p:cNvGrpSpPr/>
          <p:nvPr/>
        </p:nvGrpSpPr>
        <p:grpSpPr>
          <a:xfrm>
            <a:off x="1143000" y="4333871"/>
            <a:ext cx="4051808" cy="751849"/>
            <a:chOff x="0" y="0"/>
            <a:chExt cx="3733800" cy="359775"/>
          </a:xfrm>
        </p:grpSpPr>
        <p:sp>
          <p:nvSpPr>
            <p:cNvPr id="33" name="Rectangle : coins arrondis 32">
              <a:extLst>
                <a:ext uri="{FF2B5EF4-FFF2-40B4-BE49-F238E27FC236}">
                  <a16:creationId xmlns:a16="http://schemas.microsoft.com/office/drawing/2014/main" id="{3071D5DD-A177-A130-C782-51B7AFB8F81B}"/>
                </a:ext>
              </a:extLst>
            </p:cNvPr>
            <p:cNvSpPr/>
            <p:nvPr/>
          </p:nvSpPr>
          <p:spPr>
            <a:xfrm>
              <a:off x="0" y="0"/>
              <a:ext cx="3733800"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34" name="Rectangle : coins arrondis 4">
              <a:extLst>
                <a:ext uri="{FF2B5EF4-FFF2-40B4-BE49-F238E27FC236}">
                  <a16:creationId xmlns:a16="http://schemas.microsoft.com/office/drawing/2014/main" id="{5EF5DF00-B904-6F58-18E7-297A6830F2B6}"/>
                </a:ext>
              </a:extLst>
            </p:cNvPr>
            <p:cNvSpPr txBox="1"/>
            <p:nvPr/>
          </p:nvSpPr>
          <p:spPr>
            <a:xfrm>
              <a:off x="17561" y="17564"/>
              <a:ext cx="3690004" cy="342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dirty="0"/>
                <a:t>A</a:t>
              </a:r>
              <a:r>
                <a:rPr lang="fr-FR" sz="1500" b="1" i="0" kern="1200" dirty="0"/>
                <a:t>ffichage des descripteurs SIFT sur un exemple</a:t>
              </a:r>
              <a:endParaRPr lang="fr-FR" sz="1500" kern="1200" dirty="0"/>
            </a:p>
          </p:txBody>
        </p:sp>
      </p:grpSp>
      <p:sp>
        <p:nvSpPr>
          <p:cNvPr id="35" name="Flèche vers la droite 34">
            <a:extLst>
              <a:ext uri="{FF2B5EF4-FFF2-40B4-BE49-F238E27FC236}">
                <a16:creationId xmlns:a16="http://schemas.microsoft.com/office/drawing/2014/main" id="{250B9C24-32E9-9499-D4FE-0BA9FBC174B7}"/>
              </a:ext>
            </a:extLst>
          </p:cNvPr>
          <p:cNvSpPr/>
          <p:nvPr/>
        </p:nvSpPr>
        <p:spPr>
          <a:xfrm>
            <a:off x="1859096" y="1743523"/>
            <a:ext cx="1587756" cy="1210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conversion en gris</a:t>
            </a:r>
          </a:p>
        </p:txBody>
      </p:sp>
      <p:pic>
        <p:nvPicPr>
          <p:cNvPr id="37" name="Image 36" descr="Une image contenant statue, art, sculpture&#10;&#10;Description générée automatiquement">
            <a:extLst>
              <a:ext uri="{FF2B5EF4-FFF2-40B4-BE49-F238E27FC236}">
                <a16:creationId xmlns:a16="http://schemas.microsoft.com/office/drawing/2014/main" id="{5D7DC742-BF71-5397-8BEA-3D7DB1CFB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 y="1419505"/>
            <a:ext cx="1920887" cy="1753293"/>
          </a:xfrm>
          <a:prstGeom prst="rect">
            <a:avLst/>
          </a:prstGeom>
        </p:spPr>
      </p:pic>
      <p:pic>
        <p:nvPicPr>
          <p:cNvPr id="39" name="Image 38" descr="Une image contenant texte, capture d’écran, art&#10;&#10;Description générée automatiquement">
            <a:extLst>
              <a:ext uri="{FF2B5EF4-FFF2-40B4-BE49-F238E27FC236}">
                <a16:creationId xmlns:a16="http://schemas.microsoft.com/office/drawing/2014/main" id="{067902EE-E0DC-9019-E29C-59739B563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4671" y="1469902"/>
            <a:ext cx="1993170" cy="1840883"/>
          </a:xfrm>
          <a:prstGeom prst="rect">
            <a:avLst/>
          </a:prstGeom>
        </p:spPr>
      </p:pic>
      <p:sp>
        <p:nvSpPr>
          <p:cNvPr id="40" name="Flèche vers la droite 39">
            <a:extLst>
              <a:ext uri="{FF2B5EF4-FFF2-40B4-BE49-F238E27FC236}">
                <a16:creationId xmlns:a16="http://schemas.microsoft.com/office/drawing/2014/main" id="{631F2E2A-70EC-35C4-D9C3-8150DBFC1C79}"/>
              </a:ext>
            </a:extLst>
          </p:cNvPr>
          <p:cNvSpPr/>
          <p:nvPr/>
        </p:nvSpPr>
        <p:spPr>
          <a:xfrm>
            <a:off x="5392222" y="1571144"/>
            <a:ext cx="1323018" cy="15376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réduire le bruit</a:t>
            </a:r>
          </a:p>
        </p:txBody>
      </p:sp>
      <p:pic>
        <p:nvPicPr>
          <p:cNvPr id="42" name="Image 41" descr="Une image contenant texte, capture d’écran, art&#10;&#10;Description générée automatiquement">
            <a:extLst>
              <a:ext uri="{FF2B5EF4-FFF2-40B4-BE49-F238E27FC236}">
                <a16:creationId xmlns:a16="http://schemas.microsoft.com/office/drawing/2014/main" id="{70C520EA-272D-A653-A9E1-8864575597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13" y="1437562"/>
            <a:ext cx="1998801" cy="1840883"/>
          </a:xfrm>
          <a:prstGeom prst="rect">
            <a:avLst/>
          </a:prstGeom>
        </p:spPr>
      </p:pic>
      <p:sp>
        <p:nvSpPr>
          <p:cNvPr id="43" name="Flèche vers la droite 42">
            <a:extLst>
              <a:ext uri="{FF2B5EF4-FFF2-40B4-BE49-F238E27FC236}">
                <a16:creationId xmlns:a16="http://schemas.microsoft.com/office/drawing/2014/main" id="{F550E19C-40C1-1256-8385-BD8993077871}"/>
              </a:ext>
            </a:extLst>
          </p:cNvPr>
          <p:cNvSpPr/>
          <p:nvPr/>
        </p:nvSpPr>
        <p:spPr>
          <a:xfrm>
            <a:off x="8878561" y="1527349"/>
            <a:ext cx="1323018" cy="15376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Égalisa-tion</a:t>
            </a:r>
            <a:endParaRPr lang="fr-FR" dirty="0"/>
          </a:p>
        </p:txBody>
      </p:sp>
      <p:pic>
        <p:nvPicPr>
          <p:cNvPr id="45" name="Image 44">
            <a:extLst>
              <a:ext uri="{FF2B5EF4-FFF2-40B4-BE49-F238E27FC236}">
                <a16:creationId xmlns:a16="http://schemas.microsoft.com/office/drawing/2014/main" id="{5E25CBA8-D43E-310F-48E2-6337ADE2C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7338" y="1498934"/>
            <a:ext cx="1881173" cy="1718138"/>
          </a:xfrm>
          <a:prstGeom prst="rect">
            <a:avLst/>
          </a:prstGeom>
        </p:spPr>
      </p:pic>
      <p:pic>
        <p:nvPicPr>
          <p:cNvPr id="47" name="Image 46" descr="Une image contenant texte, capture d’écran&#10;&#10;Description générée automatiquement">
            <a:extLst>
              <a:ext uri="{FF2B5EF4-FFF2-40B4-BE49-F238E27FC236}">
                <a16:creationId xmlns:a16="http://schemas.microsoft.com/office/drawing/2014/main" id="{D782A17E-0357-6368-1CF9-39C7B522E5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9627" y="3348298"/>
            <a:ext cx="3892406" cy="3317280"/>
          </a:xfrm>
          <a:prstGeom prst="rect">
            <a:avLst/>
          </a:prstGeom>
        </p:spPr>
      </p:pic>
      <p:grpSp>
        <p:nvGrpSpPr>
          <p:cNvPr id="48" name="Groupe 47">
            <a:extLst>
              <a:ext uri="{FF2B5EF4-FFF2-40B4-BE49-F238E27FC236}">
                <a16:creationId xmlns:a16="http://schemas.microsoft.com/office/drawing/2014/main" id="{63F98BF4-9607-7863-5C30-C511E594F9FE}"/>
              </a:ext>
            </a:extLst>
          </p:cNvPr>
          <p:cNvGrpSpPr/>
          <p:nvPr/>
        </p:nvGrpSpPr>
        <p:grpSpPr>
          <a:xfrm>
            <a:off x="4741630" y="497034"/>
            <a:ext cx="2624202" cy="751849"/>
            <a:chOff x="1" y="0"/>
            <a:chExt cx="1844034" cy="359775"/>
          </a:xfrm>
        </p:grpSpPr>
        <p:sp>
          <p:nvSpPr>
            <p:cNvPr id="49" name="Rectangle : coins arrondis 48">
              <a:extLst>
                <a:ext uri="{FF2B5EF4-FFF2-40B4-BE49-F238E27FC236}">
                  <a16:creationId xmlns:a16="http://schemas.microsoft.com/office/drawing/2014/main" id="{7E493662-8E76-762D-6AA5-5E613C7F1CF8}"/>
                </a:ext>
              </a:extLst>
            </p:cNvPr>
            <p:cNvSpPr/>
            <p:nvPr/>
          </p:nvSpPr>
          <p:spPr>
            <a:xfrm>
              <a:off x="1" y="0"/>
              <a:ext cx="1844034"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50" name="Rectangle : coins arrondis 4">
              <a:extLst>
                <a:ext uri="{FF2B5EF4-FFF2-40B4-BE49-F238E27FC236}">
                  <a16:creationId xmlns:a16="http://schemas.microsoft.com/office/drawing/2014/main" id="{8CBBC357-87F4-0A56-189A-641EC4E461F9}"/>
                </a:ext>
              </a:extLst>
            </p:cNvPr>
            <p:cNvSpPr txBox="1"/>
            <p:nvPr/>
          </p:nvSpPr>
          <p:spPr>
            <a:xfrm>
              <a:off x="17564" y="17564"/>
              <a:ext cx="1826470" cy="342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dirty="0"/>
                <a:t>Prétraitement </a:t>
              </a:r>
              <a:r>
                <a:rPr lang="fr-FR" sz="1500" b="1" i="0" kern="1200" dirty="0"/>
                <a:t>sur un exemple</a:t>
              </a:r>
              <a:endParaRPr lang="fr-FR" sz="1500" kern="12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19"/>
          <p:cNvSpPr txBox="1"/>
          <p:nvPr/>
        </p:nvSpPr>
        <p:spPr>
          <a:xfrm>
            <a:off x="8655557" y="29718"/>
            <a:ext cx="3309620" cy="756920"/>
          </a:xfrm>
          <a:prstGeom prst="rect">
            <a:avLst/>
          </a:prstGeom>
        </p:spPr>
        <p:txBody>
          <a:bodyPr vert="horz" wrap="square" lIns="0" tIns="12700" rIns="0" bIns="0" rtlCol="0">
            <a:spAutoFit/>
          </a:bodyPr>
          <a:lstStyle/>
          <a:p>
            <a:pPr marL="1111250" marR="5080" indent="-1099185">
              <a:lnSpc>
                <a:spcPct val="100000"/>
              </a:lnSpc>
              <a:spcBef>
                <a:spcPts val="100"/>
              </a:spcBef>
            </a:pPr>
            <a:r>
              <a:rPr sz="2400" b="1" spc="-10" dirty="0">
                <a:solidFill>
                  <a:srgbClr val="FFFFFF"/>
                </a:solidFill>
                <a:latin typeface="Calibri"/>
                <a:cs typeface="Calibri"/>
              </a:rPr>
              <a:t>Faisabilité</a:t>
            </a:r>
            <a:r>
              <a:rPr sz="2400" b="1" spc="-35" dirty="0">
                <a:solidFill>
                  <a:srgbClr val="FFFFFF"/>
                </a:solidFill>
                <a:latin typeface="Calibri"/>
                <a:cs typeface="Calibri"/>
              </a:rPr>
              <a:t> </a:t>
            </a:r>
            <a:r>
              <a:rPr sz="2400" b="1" dirty="0">
                <a:solidFill>
                  <a:srgbClr val="FFFFFF"/>
                </a:solidFill>
                <a:latin typeface="Calibri"/>
                <a:cs typeface="Calibri"/>
              </a:rPr>
              <a:t>via</a:t>
            </a:r>
            <a:r>
              <a:rPr sz="2400" b="1" spc="-45" dirty="0">
                <a:solidFill>
                  <a:srgbClr val="FFFFFF"/>
                </a:solidFill>
                <a:latin typeface="Calibri"/>
                <a:cs typeface="Calibri"/>
              </a:rPr>
              <a:t> </a:t>
            </a:r>
            <a:r>
              <a:rPr sz="2400" b="1" dirty="0">
                <a:solidFill>
                  <a:srgbClr val="FFFFFF"/>
                </a:solidFill>
                <a:latin typeface="Calibri"/>
                <a:cs typeface="Calibri"/>
              </a:rPr>
              <a:t>les</a:t>
            </a:r>
            <a:r>
              <a:rPr sz="2400" b="1" spc="-30" dirty="0">
                <a:solidFill>
                  <a:srgbClr val="FFFFFF"/>
                </a:solidFill>
                <a:latin typeface="Calibri"/>
                <a:cs typeface="Calibri"/>
              </a:rPr>
              <a:t> </a:t>
            </a:r>
            <a:r>
              <a:rPr sz="2400" b="1" dirty="0">
                <a:solidFill>
                  <a:srgbClr val="FFFFFF"/>
                </a:solidFill>
                <a:latin typeface="Calibri"/>
                <a:cs typeface="Calibri"/>
              </a:rPr>
              <a:t>données </a:t>
            </a:r>
            <a:r>
              <a:rPr sz="2400" b="1" spc="-525" dirty="0">
                <a:solidFill>
                  <a:srgbClr val="FFFFFF"/>
                </a:solidFill>
                <a:latin typeface="Calibri"/>
                <a:cs typeface="Calibri"/>
              </a:rPr>
              <a:t> </a:t>
            </a:r>
            <a:r>
              <a:rPr sz="2400" b="1" spc="-5" dirty="0">
                <a:solidFill>
                  <a:srgbClr val="FFFFFF"/>
                </a:solidFill>
                <a:latin typeface="Calibri"/>
                <a:cs typeface="Calibri"/>
              </a:rPr>
              <a:t>visuelles</a:t>
            </a:r>
            <a:endParaRPr sz="2400">
              <a:latin typeface="Calibri"/>
              <a:cs typeface="Calibri"/>
            </a:endParaRPr>
          </a:p>
        </p:txBody>
      </p:sp>
      <p:sp>
        <p:nvSpPr>
          <p:cNvPr id="20" name="object 20"/>
          <p:cNvSpPr/>
          <p:nvPr/>
        </p:nvSpPr>
        <p:spPr>
          <a:xfrm>
            <a:off x="338976" y="1007607"/>
            <a:ext cx="3333977" cy="574448"/>
          </a:xfrm>
          <a:custGeom>
            <a:avLst/>
            <a:gdLst/>
            <a:ahLst/>
            <a:cxnLst/>
            <a:rect l="l" t="t" r="r" b="b"/>
            <a:pathLst>
              <a:path w="2895600" h="896619">
                <a:moveTo>
                  <a:pt x="2746248" y="0"/>
                </a:moveTo>
                <a:lnTo>
                  <a:pt x="149351" y="0"/>
                </a:lnTo>
                <a:lnTo>
                  <a:pt x="102168" y="7620"/>
                </a:lnTo>
                <a:lnTo>
                  <a:pt x="61173" y="28834"/>
                </a:lnTo>
                <a:lnTo>
                  <a:pt x="28834" y="61173"/>
                </a:lnTo>
                <a:lnTo>
                  <a:pt x="7619" y="102168"/>
                </a:lnTo>
                <a:lnTo>
                  <a:pt x="0" y="149352"/>
                </a:lnTo>
                <a:lnTo>
                  <a:pt x="0" y="746760"/>
                </a:lnTo>
                <a:lnTo>
                  <a:pt x="7619" y="793943"/>
                </a:lnTo>
                <a:lnTo>
                  <a:pt x="28834" y="834938"/>
                </a:lnTo>
                <a:lnTo>
                  <a:pt x="61173" y="867277"/>
                </a:lnTo>
                <a:lnTo>
                  <a:pt x="102168" y="888491"/>
                </a:lnTo>
                <a:lnTo>
                  <a:pt x="149351" y="896112"/>
                </a:lnTo>
                <a:lnTo>
                  <a:pt x="2746248" y="896112"/>
                </a:lnTo>
                <a:lnTo>
                  <a:pt x="2793431" y="888491"/>
                </a:lnTo>
                <a:lnTo>
                  <a:pt x="2834426" y="867277"/>
                </a:lnTo>
                <a:lnTo>
                  <a:pt x="2866765" y="834938"/>
                </a:lnTo>
                <a:lnTo>
                  <a:pt x="2887979" y="793943"/>
                </a:lnTo>
                <a:lnTo>
                  <a:pt x="2895600" y="746760"/>
                </a:lnTo>
                <a:lnTo>
                  <a:pt x="2895600" y="149352"/>
                </a:lnTo>
                <a:lnTo>
                  <a:pt x="2887979" y="102168"/>
                </a:lnTo>
                <a:lnTo>
                  <a:pt x="2866765" y="61173"/>
                </a:lnTo>
                <a:lnTo>
                  <a:pt x="2834426" y="28834"/>
                </a:lnTo>
                <a:lnTo>
                  <a:pt x="2793431" y="7620"/>
                </a:lnTo>
                <a:lnTo>
                  <a:pt x="2746248" y="0"/>
                </a:lnTo>
                <a:close/>
              </a:path>
            </a:pathLst>
          </a:custGeom>
          <a:solidFill>
            <a:srgbClr val="D9D9D9"/>
          </a:solidFill>
        </p:spPr>
        <p:txBody>
          <a:bodyPr wrap="square" lIns="0" tIns="0" rIns="0" bIns="0" rtlCol="0"/>
          <a:lstStyle/>
          <a:p>
            <a:endParaRPr/>
          </a:p>
        </p:txBody>
      </p:sp>
      <p:sp>
        <p:nvSpPr>
          <p:cNvPr id="21" name="object 21"/>
          <p:cNvSpPr txBox="1"/>
          <p:nvPr/>
        </p:nvSpPr>
        <p:spPr>
          <a:xfrm>
            <a:off x="416446" y="1145606"/>
            <a:ext cx="3179036" cy="289823"/>
          </a:xfrm>
          <a:prstGeom prst="rect">
            <a:avLst/>
          </a:prstGeom>
        </p:spPr>
        <p:txBody>
          <a:bodyPr vert="horz" wrap="square" lIns="0" tIns="12700" rIns="0" bIns="0" rtlCol="0">
            <a:spAutoFit/>
          </a:bodyPr>
          <a:lstStyle/>
          <a:p>
            <a:pPr marL="12700" marR="5080" indent="264795">
              <a:lnSpc>
                <a:spcPct val="100000"/>
              </a:lnSpc>
              <a:spcBef>
                <a:spcPts val="100"/>
              </a:spcBef>
            </a:pPr>
            <a:r>
              <a:rPr sz="1800" b="1" spc="-10" dirty="0" err="1">
                <a:solidFill>
                  <a:srgbClr val="C00000"/>
                </a:solidFill>
                <a:latin typeface="Calibri"/>
                <a:cs typeface="Calibri"/>
              </a:rPr>
              <a:t>égalisation</a:t>
            </a:r>
            <a:r>
              <a:rPr sz="1800" b="1" spc="-10" dirty="0">
                <a:solidFill>
                  <a:srgbClr val="C00000"/>
                </a:solidFill>
                <a:latin typeface="Calibri"/>
                <a:cs typeface="Calibri"/>
              </a:rPr>
              <a:t>,</a:t>
            </a:r>
            <a:r>
              <a:rPr sz="1800" b="1" spc="-50" dirty="0">
                <a:solidFill>
                  <a:srgbClr val="C00000"/>
                </a:solidFill>
                <a:latin typeface="Calibri"/>
                <a:cs typeface="Calibri"/>
              </a:rPr>
              <a:t> </a:t>
            </a:r>
            <a:r>
              <a:rPr sz="1800" b="1" spc="-5" dirty="0">
                <a:solidFill>
                  <a:srgbClr val="C00000"/>
                </a:solidFill>
                <a:latin typeface="Calibri"/>
                <a:cs typeface="Calibri"/>
              </a:rPr>
              <a:t>passage</a:t>
            </a:r>
            <a:r>
              <a:rPr sz="1800" b="1" spc="-45" dirty="0">
                <a:solidFill>
                  <a:srgbClr val="C00000"/>
                </a:solidFill>
                <a:latin typeface="Calibri"/>
                <a:cs typeface="Calibri"/>
              </a:rPr>
              <a:t> </a:t>
            </a:r>
            <a:r>
              <a:rPr sz="1800" b="1" dirty="0">
                <a:solidFill>
                  <a:srgbClr val="C00000"/>
                </a:solidFill>
                <a:latin typeface="Calibri"/>
                <a:cs typeface="Calibri"/>
              </a:rPr>
              <a:t>en</a:t>
            </a:r>
            <a:r>
              <a:rPr sz="1800" b="1" spc="-25" dirty="0">
                <a:solidFill>
                  <a:srgbClr val="C00000"/>
                </a:solidFill>
                <a:latin typeface="Calibri"/>
                <a:cs typeface="Calibri"/>
              </a:rPr>
              <a:t> </a:t>
            </a:r>
            <a:r>
              <a:rPr sz="1800" b="1" spc="-5" dirty="0">
                <a:solidFill>
                  <a:srgbClr val="C00000"/>
                </a:solidFill>
                <a:latin typeface="Calibri"/>
                <a:cs typeface="Calibri"/>
              </a:rPr>
              <a:t>gris</a:t>
            </a:r>
            <a:endParaRPr sz="1800" b="1" dirty="0">
              <a:solidFill>
                <a:srgbClr val="C00000"/>
              </a:solidFill>
              <a:latin typeface="Calibri"/>
              <a:cs typeface="Calibri"/>
            </a:endParaRPr>
          </a:p>
        </p:txBody>
      </p:sp>
      <p:grpSp>
        <p:nvGrpSpPr>
          <p:cNvPr id="22" name="object 22"/>
          <p:cNvGrpSpPr/>
          <p:nvPr/>
        </p:nvGrpSpPr>
        <p:grpSpPr>
          <a:xfrm>
            <a:off x="486438" y="2425890"/>
            <a:ext cx="1931670" cy="473075"/>
            <a:chOff x="3559809" y="1308861"/>
            <a:chExt cx="1931670" cy="473075"/>
          </a:xfrm>
        </p:grpSpPr>
        <p:sp>
          <p:nvSpPr>
            <p:cNvPr id="23" name="object 23"/>
            <p:cNvSpPr/>
            <p:nvPr/>
          </p:nvSpPr>
          <p:spPr>
            <a:xfrm>
              <a:off x="3566159" y="1315211"/>
              <a:ext cx="1918970" cy="460375"/>
            </a:xfrm>
            <a:custGeom>
              <a:avLst/>
              <a:gdLst/>
              <a:ahLst/>
              <a:cxnLst/>
              <a:rect l="l" t="t" r="r" b="b"/>
              <a:pathLst>
                <a:path w="1918970" h="460375">
                  <a:moveTo>
                    <a:pt x="1842007" y="0"/>
                  </a:moveTo>
                  <a:lnTo>
                    <a:pt x="76707" y="0"/>
                  </a:lnTo>
                  <a:lnTo>
                    <a:pt x="46827" y="6020"/>
                  </a:lnTo>
                  <a:lnTo>
                    <a:pt x="22447" y="22447"/>
                  </a:lnTo>
                  <a:lnTo>
                    <a:pt x="6020" y="46827"/>
                  </a:lnTo>
                  <a:lnTo>
                    <a:pt x="0" y="76708"/>
                  </a:lnTo>
                  <a:lnTo>
                    <a:pt x="0" y="383539"/>
                  </a:lnTo>
                  <a:lnTo>
                    <a:pt x="6020" y="413420"/>
                  </a:lnTo>
                  <a:lnTo>
                    <a:pt x="22447" y="437800"/>
                  </a:lnTo>
                  <a:lnTo>
                    <a:pt x="46827" y="454227"/>
                  </a:lnTo>
                  <a:lnTo>
                    <a:pt x="76707" y="460248"/>
                  </a:lnTo>
                  <a:lnTo>
                    <a:pt x="1842007" y="460248"/>
                  </a:lnTo>
                  <a:lnTo>
                    <a:pt x="1871888" y="454227"/>
                  </a:lnTo>
                  <a:lnTo>
                    <a:pt x="1896268" y="437800"/>
                  </a:lnTo>
                  <a:lnTo>
                    <a:pt x="1912695" y="413420"/>
                  </a:lnTo>
                  <a:lnTo>
                    <a:pt x="1918715" y="383539"/>
                  </a:lnTo>
                  <a:lnTo>
                    <a:pt x="1918715" y="76708"/>
                  </a:lnTo>
                  <a:lnTo>
                    <a:pt x="1912695" y="46827"/>
                  </a:lnTo>
                  <a:lnTo>
                    <a:pt x="1896268" y="22447"/>
                  </a:lnTo>
                  <a:lnTo>
                    <a:pt x="1871888" y="6020"/>
                  </a:lnTo>
                  <a:lnTo>
                    <a:pt x="1842007" y="0"/>
                  </a:lnTo>
                  <a:close/>
                </a:path>
              </a:pathLst>
            </a:custGeom>
            <a:solidFill>
              <a:srgbClr val="00799F"/>
            </a:solidFill>
          </p:spPr>
          <p:txBody>
            <a:bodyPr wrap="square" lIns="0" tIns="0" rIns="0" bIns="0" rtlCol="0"/>
            <a:lstStyle/>
            <a:p>
              <a:endParaRPr/>
            </a:p>
          </p:txBody>
        </p:sp>
        <p:sp>
          <p:nvSpPr>
            <p:cNvPr id="24" name="object 24"/>
            <p:cNvSpPr/>
            <p:nvPr/>
          </p:nvSpPr>
          <p:spPr>
            <a:xfrm>
              <a:off x="3566159" y="1315211"/>
              <a:ext cx="1918970" cy="460375"/>
            </a:xfrm>
            <a:custGeom>
              <a:avLst/>
              <a:gdLst/>
              <a:ahLst/>
              <a:cxnLst/>
              <a:rect l="l" t="t" r="r" b="b"/>
              <a:pathLst>
                <a:path w="1918970" h="460375">
                  <a:moveTo>
                    <a:pt x="0" y="76708"/>
                  </a:moveTo>
                  <a:lnTo>
                    <a:pt x="6020" y="46827"/>
                  </a:lnTo>
                  <a:lnTo>
                    <a:pt x="22447" y="22447"/>
                  </a:lnTo>
                  <a:lnTo>
                    <a:pt x="46827" y="6020"/>
                  </a:lnTo>
                  <a:lnTo>
                    <a:pt x="76707" y="0"/>
                  </a:lnTo>
                  <a:lnTo>
                    <a:pt x="1842007" y="0"/>
                  </a:lnTo>
                  <a:lnTo>
                    <a:pt x="1871888" y="6020"/>
                  </a:lnTo>
                  <a:lnTo>
                    <a:pt x="1896268" y="22447"/>
                  </a:lnTo>
                  <a:lnTo>
                    <a:pt x="1912695" y="46827"/>
                  </a:lnTo>
                  <a:lnTo>
                    <a:pt x="1918715" y="76708"/>
                  </a:lnTo>
                  <a:lnTo>
                    <a:pt x="1918715" y="383539"/>
                  </a:lnTo>
                  <a:lnTo>
                    <a:pt x="1912695" y="413420"/>
                  </a:lnTo>
                  <a:lnTo>
                    <a:pt x="1896268" y="437800"/>
                  </a:lnTo>
                  <a:lnTo>
                    <a:pt x="1871888" y="454227"/>
                  </a:lnTo>
                  <a:lnTo>
                    <a:pt x="1842007" y="460248"/>
                  </a:lnTo>
                  <a:lnTo>
                    <a:pt x="76707" y="460248"/>
                  </a:lnTo>
                  <a:lnTo>
                    <a:pt x="46827" y="454227"/>
                  </a:lnTo>
                  <a:lnTo>
                    <a:pt x="22447" y="437800"/>
                  </a:lnTo>
                  <a:lnTo>
                    <a:pt x="6020" y="413420"/>
                  </a:lnTo>
                  <a:lnTo>
                    <a:pt x="0" y="383539"/>
                  </a:lnTo>
                  <a:lnTo>
                    <a:pt x="0" y="76708"/>
                  </a:lnTo>
                  <a:close/>
                </a:path>
              </a:pathLst>
            </a:custGeom>
            <a:ln w="12700">
              <a:solidFill>
                <a:srgbClr val="2E528F"/>
              </a:solidFill>
            </a:ln>
          </p:spPr>
          <p:txBody>
            <a:bodyPr wrap="square" lIns="0" tIns="0" rIns="0" bIns="0" rtlCol="0"/>
            <a:lstStyle/>
            <a:p>
              <a:endParaRPr dirty="0"/>
            </a:p>
          </p:txBody>
        </p:sp>
      </p:grpSp>
      <p:sp>
        <p:nvSpPr>
          <p:cNvPr id="25" name="object 25"/>
          <p:cNvSpPr txBox="1"/>
          <p:nvPr/>
        </p:nvSpPr>
        <p:spPr>
          <a:xfrm>
            <a:off x="1187023" y="2546342"/>
            <a:ext cx="554039"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SIFT</a:t>
            </a:r>
            <a:endParaRPr sz="1800" dirty="0">
              <a:latin typeface="Calibri"/>
              <a:cs typeface="Calibri"/>
            </a:endParaRPr>
          </a:p>
        </p:txBody>
      </p:sp>
      <p:grpSp>
        <p:nvGrpSpPr>
          <p:cNvPr id="26" name="object 26"/>
          <p:cNvGrpSpPr/>
          <p:nvPr/>
        </p:nvGrpSpPr>
        <p:grpSpPr>
          <a:xfrm>
            <a:off x="1378242" y="1798955"/>
            <a:ext cx="339090" cy="548005"/>
            <a:chOff x="4294378" y="1840738"/>
            <a:chExt cx="339090" cy="548005"/>
          </a:xfrm>
        </p:grpSpPr>
        <p:sp>
          <p:nvSpPr>
            <p:cNvPr id="27" name="object 27"/>
            <p:cNvSpPr/>
            <p:nvPr/>
          </p:nvSpPr>
          <p:spPr>
            <a:xfrm>
              <a:off x="4300728" y="1847088"/>
              <a:ext cx="326390" cy="535305"/>
            </a:xfrm>
            <a:custGeom>
              <a:avLst/>
              <a:gdLst/>
              <a:ahLst/>
              <a:cxnLst/>
              <a:rect l="l" t="t" r="r" b="b"/>
              <a:pathLst>
                <a:path w="326389" h="535305">
                  <a:moveTo>
                    <a:pt x="244601" y="0"/>
                  </a:moveTo>
                  <a:lnTo>
                    <a:pt x="81534" y="0"/>
                  </a:lnTo>
                  <a:lnTo>
                    <a:pt x="81534" y="371856"/>
                  </a:lnTo>
                  <a:lnTo>
                    <a:pt x="0" y="371856"/>
                  </a:lnTo>
                  <a:lnTo>
                    <a:pt x="163068" y="534924"/>
                  </a:lnTo>
                  <a:lnTo>
                    <a:pt x="326136" y="371856"/>
                  </a:lnTo>
                  <a:lnTo>
                    <a:pt x="244601" y="371856"/>
                  </a:lnTo>
                  <a:lnTo>
                    <a:pt x="244601" y="0"/>
                  </a:lnTo>
                  <a:close/>
                </a:path>
              </a:pathLst>
            </a:custGeom>
            <a:solidFill>
              <a:srgbClr val="00608A"/>
            </a:solidFill>
          </p:spPr>
          <p:txBody>
            <a:bodyPr wrap="square" lIns="0" tIns="0" rIns="0" bIns="0" rtlCol="0"/>
            <a:lstStyle/>
            <a:p>
              <a:endParaRPr/>
            </a:p>
          </p:txBody>
        </p:sp>
        <p:sp>
          <p:nvSpPr>
            <p:cNvPr id="28" name="object 28"/>
            <p:cNvSpPr/>
            <p:nvPr/>
          </p:nvSpPr>
          <p:spPr>
            <a:xfrm>
              <a:off x="4300728" y="1847088"/>
              <a:ext cx="326390" cy="535305"/>
            </a:xfrm>
            <a:custGeom>
              <a:avLst/>
              <a:gdLst/>
              <a:ahLst/>
              <a:cxnLst/>
              <a:rect l="l" t="t" r="r" b="b"/>
              <a:pathLst>
                <a:path w="326389" h="535305">
                  <a:moveTo>
                    <a:pt x="244601" y="0"/>
                  </a:moveTo>
                  <a:lnTo>
                    <a:pt x="244601" y="371856"/>
                  </a:lnTo>
                  <a:lnTo>
                    <a:pt x="326136" y="371856"/>
                  </a:lnTo>
                  <a:lnTo>
                    <a:pt x="163068" y="534924"/>
                  </a:lnTo>
                  <a:lnTo>
                    <a:pt x="0" y="371856"/>
                  </a:lnTo>
                  <a:lnTo>
                    <a:pt x="81534" y="371856"/>
                  </a:lnTo>
                  <a:lnTo>
                    <a:pt x="81534" y="0"/>
                  </a:lnTo>
                  <a:lnTo>
                    <a:pt x="244601" y="0"/>
                  </a:lnTo>
                  <a:close/>
                </a:path>
              </a:pathLst>
            </a:custGeom>
            <a:ln w="12700">
              <a:solidFill>
                <a:srgbClr val="2E528F"/>
              </a:solidFill>
            </a:ln>
          </p:spPr>
          <p:txBody>
            <a:bodyPr wrap="square" lIns="0" tIns="0" rIns="0" bIns="0" rtlCol="0"/>
            <a:lstStyle/>
            <a:p>
              <a:endParaRPr/>
            </a:p>
          </p:txBody>
        </p:sp>
      </p:grpSp>
      <p:sp>
        <p:nvSpPr>
          <p:cNvPr id="31" name="object 31"/>
          <p:cNvSpPr/>
          <p:nvPr/>
        </p:nvSpPr>
        <p:spPr>
          <a:xfrm>
            <a:off x="7351330" y="2132528"/>
            <a:ext cx="1275715" cy="979489"/>
          </a:xfrm>
          <a:custGeom>
            <a:avLst/>
            <a:gdLst/>
            <a:ahLst/>
            <a:cxnLst/>
            <a:rect l="l" t="t" r="r" b="b"/>
            <a:pathLst>
              <a:path w="1275715" h="368935">
                <a:moveTo>
                  <a:pt x="1214120" y="0"/>
                </a:moveTo>
                <a:lnTo>
                  <a:pt x="61468" y="0"/>
                </a:lnTo>
                <a:lnTo>
                  <a:pt x="37558" y="4835"/>
                </a:lnTo>
                <a:lnTo>
                  <a:pt x="18018" y="18018"/>
                </a:lnTo>
                <a:lnTo>
                  <a:pt x="4835" y="37558"/>
                </a:lnTo>
                <a:lnTo>
                  <a:pt x="0" y="61467"/>
                </a:lnTo>
                <a:lnTo>
                  <a:pt x="0" y="307339"/>
                </a:lnTo>
                <a:lnTo>
                  <a:pt x="4835" y="331249"/>
                </a:lnTo>
                <a:lnTo>
                  <a:pt x="18018" y="350789"/>
                </a:lnTo>
                <a:lnTo>
                  <a:pt x="37558" y="363972"/>
                </a:lnTo>
                <a:lnTo>
                  <a:pt x="61468" y="368807"/>
                </a:lnTo>
                <a:lnTo>
                  <a:pt x="1214120" y="368807"/>
                </a:lnTo>
                <a:lnTo>
                  <a:pt x="1238029" y="363972"/>
                </a:lnTo>
                <a:lnTo>
                  <a:pt x="1257569" y="350789"/>
                </a:lnTo>
                <a:lnTo>
                  <a:pt x="1270752" y="331249"/>
                </a:lnTo>
                <a:lnTo>
                  <a:pt x="1275588" y="307339"/>
                </a:lnTo>
                <a:lnTo>
                  <a:pt x="1275588" y="61467"/>
                </a:lnTo>
                <a:lnTo>
                  <a:pt x="1270752" y="37558"/>
                </a:lnTo>
                <a:lnTo>
                  <a:pt x="1257569" y="18018"/>
                </a:lnTo>
                <a:lnTo>
                  <a:pt x="1238029" y="4835"/>
                </a:lnTo>
                <a:lnTo>
                  <a:pt x="1214120" y="0"/>
                </a:lnTo>
                <a:close/>
              </a:path>
            </a:pathLst>
          </a:custGeom>
          <a:solidFill>
            <a:srgbClr val="C5DFB4"/>
          </a:solidFill>
        </p:spPr>
        <p:txBody>
          <a:bodyPr wrap="square" lIns="0" tIns="0" rIns="0" bIns="0" rtlCol="0"/>
          <a:lstStyle/>
          <a:p>
            <a:endParaRPr dirty="0"/>
          </a:p>
        </p:txBody>
      </p:sp>
      <p:sp>
        <p:nvSpPr>
          <p:cNvPr id="32" name="object 32"/>
          <p:cNvSpPr txBox="1"/>
          <p:nvPr/>
        </p:nvSpPr>
        <p:spPr>
          <a:xfrm>
            <a:off x="7524988" y="2332449"/>
            <a:ext cx="1000000" cy="579646"/>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K-means</a:t>
            </a:r>
            <a:r>
              <a:rPr lang="fr-FR" sz="1800" b="1" spc="-5" dirty="0">
                <a:latin typeface="Calibri"/>
                <a:cs typeface="Calibri"/>
              </a:rPr>
              <a:t>:</a:t>
            </a:r>
          </a:p>
          <a:p>
            <a:pPr marL="12700">
              <a:lnSpc>
                <a:spcPct val="100000"/>
              </a:lnSpc>
              <a:spcBef>
                <a:spcPts val="100"/>
              </a:spcBef>
            </a:pPr>
            <a:endParaRPr sz="1800" dirty="0">
              <a:latin typeface="Times New Roman" panose="02020603050405020304" pitchFamily="18" charset="0"/>
              <a:cs typeface="Times New Roman" panose="02020603050405020304" pitchFamily="18" charset="0"/>
            </a:endParaRPr>
          </a:p>
        </p:txBody>
      </p:sp>
      <p:sp>
        <p:nvSpPr>
          <p:cNvPr id="33" name="object 33"/>
          <p:cNvSpPr/>
          <p:nvPr/>
        </p:nvSpPr>
        <p:spPr>
          <a:xfrm>
            <a:off x="11303507" y="2211323"/>
            <a:ext cx="845819" cy="600710"/>
          </a:xfrm>
          <a:custGeom>
            <a:avLst/>
            <a:gdLst/>
            <a:ahLst/>
            <a:cxnLst/>
            <a:rect l="l" t="t" r="r" b="b"/>
            <a:pathLst>
              <a:path w="845820" h="600710">
                <a:moveTo>
                  <a:pt x="745744" y="0"/>
                </a:moveTo>
                <a:lnTo>
                  <a:pt x="100075" y="0"/>
                </a:lnTo>
                <a:lnTo>
                  <a:pt x="61132" y="7868"/>
                </a:lnTo>
                <a:lnTo>
                  <a:pt x="29321" y="29321"/>
                </a:lnTo>
                <a:lnTo>
                  <a:pt x="7868" y="61132"/>
                </a:lnTo>
                <a:lnTo>
                  <a:pt x="0" y="100075"/>
                </a:lnTo>
                <a:lnTo>
                  <a:pt x="0" y="500379"/>
                </a:lnTo>
                <a:lnTo>
                  <a:pt x="7868" y="539323"/>
                </a:lnTo>
                <a:lnTo>
                  <a:pt x="29321" y="571134"/>
                </a:lnTo>
                <a:lnTo>
                  <a:pt x="61132" y="592587"/>
                </a:lnTo>
                <a:lnTo>
                  <a:pt x="100075" y="600455"/>
                </a:lnTo>
                <a:lnTo>
                  <a:pt x="745744" y="600455"/>
                </a:lnTo>
                <a:lnTo>
                  <a:pt x="784687" y="592587"/>
                </a:lnTo>
                <a:lnTo>
                  <a:pt x="816498" y="571134"/>
                </a:lnTo>
                <a:lnTo>
                  <a:pt x="837951" y="539323"/>
                </a:lnTo>
                <a:lnTo>
                  <a:pt x="845820" y="500379"/>
                </a:lnTo>
                <a:lnTo>
                  <a:pt x="845820" y="100075"/>
                </a:lnTo>
                <a:lnTo>
                  <a:pt x="837951" y="61132"/>
                </a:lnTo>
                <a:lnTo>
                  <a:pt x="816498" y="29321"/>
                </a:lnTo>
                <a:lnTo>
                  <a:pt x="784687" y="7868"/>
                </a:lnTo>
                <a:lnTo>
                  <a:pt x="745744" y="0"/>
                </a:lnTo>
                <a:close/>
              </a:path>
            </a:pathLst>
          </a:custGeom>
          <a:solidFill>
            <a:srgbClr val="FFC000"/>
          </a:solidFill>
        </p:spPr>
        <p:txBody>
          <a:bodyPr wrap="square" lIns="0" tIns="0" rIns="0" bIns="0" rtlCol="0"/>
          <a:lstStyle/>
          <a:p>
            <a:endParaRPr/>
          </a:p>
        </p:txBody>
      </p:sp>
      <p:sp>
        <p:nvSpPr>
          <p:cNvPr id="34" name="object 34"/>
          <p:cNvSpPr txBox="1"/>
          <p:nvPr/>
        </p:nvSpPr>
        <p:spPr>
          <a:xfrm>
            <a:off x="11463655" y="2209291"/>
            <a:ext cx="528320" cy="574040"/>
          </a:xfrm>
          <a:prstGeom prst="rect">
            <a:avLst/>
          </a:prstGeom>
        </p:spPr>
        <p:txBody>
          <a:bodyPr vert="horz" wrap="square" lIns="0" tIns="12700" rIns="0" bIns="0" rtlCol="0">
            <a:spAutoFit/>
          </a:bodyPr>
          <a:lstStyle/>
          <a:p>
            <a:pPr marL="99060">
              <a:lnSpc>
                <a:spcPct val="100000"/>
              </a:lnSpc>
              <a:spcBef>
                <a:spcPts val="100"/>
              </a:spcBef>
            </a:pPr>
            <a:r>
              <a:rPr sz="1800" b="1" dirty="0">
                <a:latin typeface="Calibri"/>
                <a:cs typeface="Calibri"/>
              </a:rPr>
              <a:t>ARI</a:t>
            </a:r>
            <a:endParaRPr sz="1800">
              <a:latin typeface="Calibri"/>
              <a:cs typeface="Calibri"/>
            </a:endParaRPr>
          </a:p>
          <a:p>
            <a:pPr marL="12700">
              <a:lnSpc>
                <a:spcPct val="100000"/>
              </a:lnSpc>
            </a:pPr>
            <a:r>
              <a:rPr sz="1800" b="1" dirty="0">
                <a:latin typeface="Calibri"/>
                <a:cs typeface="Calibri"/>
              </a:rPr>
              <a:t>s</a:t>
            </a:r>
            <a:r>
              <a:rPr sz="1800" b="1" spc="-10" dirty="0">
                <a:latin typeface="Calibri"/>
                <a:cs typeface="Calibri"/>
              </a:rPr>
              <a:t>c</a:t>
            </a:r>
            <a:r>
              <a:rPr sz="1800" b="1" dirty="0">
                <a:latin typeface="Calibri"/>
                <a:cs typeface="Calibri"/>
              </a:rPr>
              <a:t>o</a:t>
            </a:r>
            <a:r>
              <a:rPr sz="1800" b="1" spc="-25" dirty="0">
                <a:latin typeface="Calibri"/>
                <a:cs typeface="Calibri"/>
              </a:rPr>
              <a:t>r</a:t>
            </a:r>
            <a:r>
              <a:rPr sz="1800" b="1" dirty="0">
                <a:latin typeface="Calibri"/>
                <a:cs typeface="Calibri"/>
              </a:rPr>
              <a:t>e</a:t>
            </a:r>
            <a:endParaRPr sz="1800">
              <a:latin typeface="Calibri"/>
              <a:cs typeface="Calibri"/>
            </a:endParaRPr>
          </a:p>
        </p:txBody>
      </p:sp>
      <p:sp>
        <p:nvSpPr>
          <p:cNvPr id="35" name="object 35"/>
          <p:cNvSpPr/>
          <p:nvPr/>
        </p:nvSpPr>
        <p:spPr>
          <a:xfrm>
            <a:off x="5480303" y="2142847"/>
            <a:ext cx="1274445" cy="980308"/>
          </a:xfrm>
          <a:custGeom>
            <a:avLst/>
            <a:gdLst/>
            <a:ahLst/>
            <a:cxnLst/>
            <a:rect l="l" t="t" r="r" b="b"/>
            <a:pathLst>
              <a:path w="1274445" h="347980">
                <a:moveTo>
                  <a:pt x="1216152"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1216152" y="347472"/>
                </a:lnTo>
                <a:lnTo>
                  <a:pt x="1238702" y="342923"/>
                </a:lnTo>
                <a:lnTo>
                  <a:pt x="1257109" y="330517"/>
                </a:lnTo>
                <a:lnTo>
                  <a:pt x="1269515" y="312110"/>
                </a:lnTo>
                <a:lnTo>
                  <a:pt x="1274064" y="289560"/>
                </a:lnTo>
                <a:lnTo>
                  <a:pt x="1274064" y="57912"/>
                </a:lnTo>
                <a:lnTo>
                  <a:pt x="1269515" y="35361"/>
                </a:lnTo>
                <a:lnTo>
                  <a:pt x="1257109" y="16954"/>
                </a:lnTo>
                <a:lnTo>
                  <a:pt x="1238702" y="4548"/>
                </a:lnTo>
                <a:lnTo>
                  <a:pt x="1216152" y="0"/>
                </a:lnTo>
                <a:close/>
              </a:path>
            </a:pathLst>
          </a:custGeom>
          <a:solidFill>
            <a:srgbClr val="E1EFD9"/>
          </a:solidFill>
        </p:spPr>
        <p:txBody>
          <a:bodyPr wrap="square" lIns="0" tIns="0" rIns="0" bIns="0" rtlCol="0"/>
          <a:lstStyle/>
          <a:p>
            <a:endParaRPr dirty="0"/>
          </a:p>
        </p:txBody>
      </p:sp>
      <p:sp>
        <p:nvSpPr>
          <p:cNvPr id="36" name="object 36"/>
          <p:cNvSpPr txBox="1"/>
          <p:nvPr/>
        </p:nvSpPr>
        <p:spPr>
          <a:xfrm>
            <a:off x="5443855" y="2363646"/>
            <a:ext cx="1260476" cy="579646"/>
          </a:xfrm>
          <a:prstGeom prst="rect">
            <a:avLst/>
          </a:prstGeom>
        </p:spPr>
        <p:txBody>
          <a:bodyPr vert="horz" wrap="square" lIns="0" tIns="12700" rIns="0" bIns="0" rtlCol="0">
            <a:spAutoFit/>
          </a:bodyPr>
          <a:lstStyle/>
          <a:p>
            <a:pPr marL="12700" algn="ctr">
              <a:lnSpc>
                <a:spcPct val="100000"/>
              </a:lnSpc>
              <a:spcBef>
                <a:spcPts val="100"/>
              </a:spcBef>
            </a:pPr>
            <a:r>
              <a:rPr sz="1800" b="1" spc="-5" dirty="0">
                <a:latin typeface="Calibri"/>
                <a:cs typeface="Calibri"/>
              </a:rPr>
              <a:t>TSNE</a:t>
            </a:r>
            <a:r>
              <a:rPr sz="1800" b="1" spc="-45" dirty="0">
                <a:latin typeface="Calibri"/>
                <a:cs typeface="Calibri"/>
              </a:rPr>
              <a:t> </a:t>
            </a:r>
            <a:r>
              <a:rPr lang="fr-FR" sz="1800" b="1" dirty="0">
                <a:latin typeface="Calibri"/>
                <a:cs typeface="Calibri"/>
              </a:rPr>
              <a:t>-</a:t>
            </a:r>
            <a:r>
              <a:rPr lang="fr-FR" sz="1800" b="1" spc="-40" dirty="0">
                <a:latin typeface="Calibri"/>
                <a:cs typeface="Calibri"/>
              </a:rPr>
              <a:t> </a:t>
            </a:r>
            <a:r>
              <a:rPr sz="1800" b="1" spc="-5" dirty="0">
                <a:latin typeface="Calibri"/>
                <a:cs typeface="Calibri"/>
              </a:rPr>
              <a:t>2D</a:t>
            </a:r>
            <a:r>
              <a:rPr lang="fr-FR" sz="1800" b="1" spc="-5" dirty="0">
                <a:latin typeface="Calibri"/>
                <a:cs typeface="Calibri"/>
              </a:rPr>
              <a:t>:</a:t>
            </a:r>
          </a:p>
          <a:p>
            <a:pPr marL="12700" algn="ctr">
              <a:lnSpc>
                <a:spcPct val="100000"/>
              </a:lnSpc>
              <a:spcBef>
                <a:spcPts val="100"/>
              </a:spcBef>
            </a:pPr>
            <a:r>
              <a:rPr lang="fr-FR" dirty="0"/>
              <a:t>(1050, 3)</a:t>
            </a:r>
            <a:endParaRPr sz="1800" dirty="0">
              <a:latin typeface="Calibri"/>
              <a:cs typeface="Calibri"/>
            </a:endParaRPr>
          </a:p>
        </p:txBody>
      </p:sp>
      <p:sp>
        <p:nvSpPr>
          <p:cNvPr id="37" name="object 37"/>
          <p:cNvSpPr/>
          <p:nvPr/>
        </p:nvSpPr>
        <p:spPr>
          <a:xfrm>
            <a:off x="9116568" y="2093468"/>
            <a:ext cx="1632585" cy="976296"/>
          </a:xfrm>
          <a:custGeom>
            <a:avLst/>
            <a:gdLst/>
            <a:ahLst/>
            <a:cxnLst/>
            <a:rect l="l" t="t" r="r" b="b"/>
            <a:pathLst>
              <a:path w="1632584" h="622300">
                <a:moveTo>
                  <a:pt x="1528572" y="0"/>
                </a:moveTo>
                <a:lnTo>
                  <a:pt x="103631" y="0"/>
                </a:lnTo>
                <a:lnTo>
                  <a:pt x="63275" y="8137"/>
                </a:lnTo>
                <a:lnTo>
                  <a:pt x="30337" y="30337"/>
                </a:lnTo>
                <a:lnTo>
                  <a:pt x="8137" y="63275"/>
                </a:lnTo>
                <a:lnTo>
                  <a:pt x="0" y="103632"/>
                </a:lnTo>
                <a:lnTo>
                  <a:pt x="0" y="518160"/>
                </a:lnTo>
                <a:lnTo>
                  <a:pt x="8137" y="558516"/>
                </a:lnTo>
                <a:lnTo>
                  <a:pt x="30337" y="591454"/>
                </a:lnTo>
                <a:lnTo>
                  <a:pt x="63275" y="613654"/>
                </a:lnTo>
                <a:lnTo>
                  <a:pt x="103631" y="621791"/>
                </a:lnTo>
                <a:lnTo>
                  <a:pt x="1528572" y="621791"/>
                </a:lnTo>
                <a:lnTo>
                  <a:pt x="1568928" y="613654"/>
                </a:lnTo>
                <a:lnTo>
                  <a:pt x="1601866" y="591454"/>
                </a:lnTo>
                <a:lnTo>
                  <a:pt x="1624066" y="558516"/>
                </a:lnTo>
                <a:lnTo>
                  <a:pt x="1632203" y="518160"/>
                </a:lnTo>
                <a:lnTo>
                  <a:pt x="1632203" y="103632"/>
                </a:lnTo>
                <a:lnTo>
                  <a:pt x="1624066" y="63275"/>
                </a:lnTo>
                <a:lnTo>
                  <a:pt x="1601866" y="30337"/>
                </a:lnTo>
                <a:lnTo>
                  <a:pt x="1568928" y="8137"/>
                </a:lnTo>
                <a:lnTo>
                  <a:pt x="1528572" y="0"/>
                </a:lnTo>
                <a:close/>
              </a:path>
            </a:pathLst>
          </a:custGeom>
          <a:solidFill>
            <a:srgbClr val="E1EFD9"/>
          </a:solidFill>
        </p:spPr>
        <p:txBody>
          <a:bodyPr wrap="square" lIns="0" tIns="0" rIns="0" bIns="0" rtlCol="0"/>
          <a:lstStyle/>
          <a:p>
            <a:endParaRPr/>
          </a:p>
        </p:txBody>
      </p:sp>
      <p:sp>
        <p:nvSpPr>
          <p:cNvPr id="38" name="object 38"/>
          <p:cNvSpPr txBox="1"/>
          <p:nvPr/>
        </p:nvSpPr>
        <p:spPr>
          <a:xfrm>
            <a:off x="9314815" y="2236723"/>
            <a:ext cx="1236980" cy="574040"/>
          </a:xfrm>
          <a:prstGeom prst="rect">
            <a:avLst/>
          </a:prstGeom>
        </p:spPr>
        <p:txBody>
          <a:bodyPr vert="horz" wrap="square" lIns="0" tIns="12700" rIns="0" bIns="0" rtlCol="0">
            <a:spAutoFit/>
          </a:bodyPr>
          <a:lstStyle/>
          <a:p>
            <a:pPr marL="488315" marR="5080" indent="-476250">
              <a:lnSpc>
                <a:spcPct val="100000"/>
              </a:lnSpc>
              <a:spcBef>
                <a:spcPts val="100"/>
              </a:spcBef>
            </a:pPr>
            <a:r>
              <a:rPr sz="1800" b="1" spc="-5" dirty="0">
                <a:latin typeface="Calibri"/>
                <a:cs typeface="Calibri"/>
              </a:rPr>
              <a:t>Vi</a:t>
            </a:r>
            <a:r>
              <a:rPr sz="1800" b="1" dirty="0">
                <a:latin typeface="Calibri"/>
                <a:cs typeface="Calibri"/>
              </a:rPr>
              <a:t>sual</a:t>
            </a:r>
            <a:r>
              <a:rPr sz="1800" b="1" spc="-15" dirty="0">
                <a:latin typeface="Calibri"/>
                <a:cs typeface="Calibri"/>
              </a:rPr>
              <a:t>i</a:t>
            </a:r>
            <a:r>
              <a:rPr sz="1800" b="1" dirty="0">
                <a:latin typeface="Calibri"/>
                <a:cs typeface="Calibri"/>
              </a:rPr>
              <a:t>s</a:t>
            </a:r>
            <a:r>
              <a:rPr sz="1800" b="1" spc="-25" dirty="0">
                <a:latin typeface="Calibri"/>
                <a:cs typeface="Calibri"/>
              </a:rPr>
              <a:t>a</a:t>
            </a:r>
            <a:r>
              <a:rPr sz="1800" b="1" dirty="0">
                <a:latin typeface="Calibri"/>
                <a:cs typeface="Calibri"/>
              </a:rPr>
              <a:t>ti</a:t>
            </a:r>
            <a:r>
              <a:rPr sz="1800" b="1" spc="-10" dirty="0">
                <a:latin typeface="Calibri"/>
                <a:cs typeface="Calibri"/>
              </a:rPr>
              <a:t>o</a:t>
            </a:r>
            <a:r>
              <a:rPr sz="1800" b="1" dirty="0">
                <a:latin typeface="Calibri"/>
                <a:cs typeface="Calibri"/>
              </a:rPr>
              <a:t>n  </a:t>
            </a:r>
            <a:r>
              <a:rPr sz="1800" b="1" spc="-5" dirty="0">
                <a:latin typeface="Calibri"/>
                <a:cs typeface="Calibri"/>
              </a:rPr>
              <a:t>2D</a:t>
            </a:r>
            <a:endParaRPr sz="1800" dirty="0">
              <a:latin typeface="Calibri"/>
              <a:cs typeface="Calibri"/>
            </a:endParaRPr>
          </a:p>
        </p:txBody>
      </p:sp>
      <p:sp>
        <p:nvSpPr>
          <p:cNvPr id="39" name="object 39"/>
          <p:cNvSpPr/>
          <p:nvPr/>
        </p:nvSpPr>
        <p:spPr>
          <a:xfrm>
            <a:off x="6809231" y="2474976"/>
            <a:ext cx="443865" cy="187960"/>
          </a:xfrm>
          <a:custGeom>
            <a:avLst/>
            <a:gdLst/>
            <a:ahLst/>
            <a:cxnLst/>
            <a:rect l="l" t="t" r="r" b="b"/>
            <a:pathLst>
              <a:path w="443865" h="187960">
                <a:moveTo>
                  <a:pt x="349758" y="0"/>
                </a:moveTo>
                <a:lnTo>
                  <a:pt x="349758" y="46862"/>
                </a:lnTo>
                <a:lnTo>
                  <a:pt x="0" y="46862"/>
                </a:lnTo>
                <a:lnTo>
                  <a:pt x="0" y="140588"/>
                </a:lnTo>
                <a:lnTo>
                  <a:pt x="349758" y="140588"/>
                </a:lnTo>
                <a:lnTo>
                  <a:pt x="349758" y="187451"/>
                </a:lnTo>
                <a:lnTo>
                  <a:pt x="443484" y="93725"/>
                </a:lnTo>
                <a:lnTo>
                  <a:pt x="349758" y="0"/>
                </a:lnTo>
                <a:close/>
              </a:path>
            </a:pathLst>
          </a:custGeom>
          <a:solidFill>
            <a:srgbClr val="000000"/>
          </a:solidFill>
        </p:spPr>
        <p:txBody>
          <a:bodyPr wrap="square" lIns="0" tIns="0" rIns="0" bIns="0" rtlCol="0"/>
          <a:lstStyle/>
          <a:p>
            <a:endParaRPr/>
          </a:p>
        </p:txBody>
      </p:sp>
      <p:sp>
        <p:nvSpPr>
          <p:cNvPr id="40" name="object 40"/>
          <p:cNvSpPr/>
          <p:nvPr/>
        </p:nvSpPr>
        <p:spPr>
          <a:xfrm>
            <a:off x="8694419" y="2453639"/>
            <a:ext cx="355600" cy="187960"/>
          </a:xfrm>
          <a:custGeom>
            <a:avLst/>
            <a:gdLst/>
            <a:ahLst/>
            <a:cxnLst/>
            <a:rect l="l" t="t" r="r" b="b"/>
            <a:pathLst>
              <a:path w="355600" h="187960">
                <a:moveTo>
                  <a:pt x="261365" y="0"/>
                </a:moveTo>
                <a:lnTo>
                  <a:pt x="261365" y="46862"/>
                </a:lnTo>
                <a:lnTo>
                  <a:pt x="0" y="46862"/>
                </a:lnTo>
                <a:lnTo>
                  <a:pt x="0" y="140588"/>
                </a:lnTo>
                <a:lnTo>
                  <a:pt x="261365" y="140588"/>
                </a:lnTo>
                <a:lnTo>
                  <a:pt x="261365" y="187451"/>
                </a:lnTo>
                <a:lnTo>
                  <a:pt x="355091" y="93725"/>
                </a:lnTo>
                <a:lnTo>
                  <a:pt x="261365" y="0"/>
                </a:lnTo>
                <a:close/>
              </a:path>
            </a:pathLst>
          </a:custGeom>
          <a:solidFill>
            <a:srgbClr val="000000"/>
          </a:solidFill>
        </p:spPr>
        <p:txBody>
          <a:bodyPr wrap="square" lIns="0" tIns="0" rIns="0" bIns="0" rtlCol="0"/>
          <a:lstStyle/>
          <a:p>
            <a:endParaRPr/>
          </a:p>
        </p:txBody>
      </p:sp>
      <p:sp>
        <p:nvSpPr>
          <p:cNvPr id="41" name="object 41"/>
          <p:cNvSpPr/>
          <p:nvPr/>
        </p:nvSpPr>
        <p:spPr>
          <a:xfrm>
            <a:off x="10866119" y="2421635"/>
            <a:ext cx="373380" cy="222885"/>
          </a:xfrm>
          <a:custGeom>
            <a:avLst/>
            <a:gdLst/>
            <a:ahLst/>
            <a:cxnLst/>
            <a:rect l="l" t="t" r="r" b="b"/>
            <a:pathLst>
              <a:path w="373379" h="222885">
                <a:moveTo>
                  <a:pt x="262127" y="0"/>
                </a:moveTo>
                <a:lnTo>
                  <a:pt x="262127" y="55625"/>
                </a:lnTo>
                <a:lnTo>
                  <a:pt x="0" y="55625"/>
                </a:lnTo>
                <a:lnTo>
                  <a:pt x="0" y="166877"/>
                </a:lnTo>
                <a:lnTo>
                  <a:pt x="262127" y="166877"/>
                </a:lnTo>
                <a:lnTo>
                  <a:pt x="262127" y="222503"/>
                </a:lnTo>
                <a:lnTo>
                  <a:pt x="373379" y="111251"/>
                </a:lnTo>
                <a:lnTo>
                  <a:pt x="262127" y="0"/>
                </a:lnTo>
                <a:close/>
              </a:path>
            </a:pathLst>
          </a:custGeom>
          <a:solidFill>
            <a:srgbClr val="000000"/>
          </a:solidFill>
        </p:spPr>
        <p:txBody>
          <a:bodyPr wrap="square" lIns="0" tIns="0" rIns="0" bIns="0" rtlCol="0"/>
          <a:lstStyle/>
          <a:p>
            <a:endParaRPr/>
          </a:p>
        </p:txBody>
      </p:sp>
      <p:sp>
        <p:nvSpPr>
          <p:cNvPr id="44" name="object 44"/>
          <p:cNvSpPr/>
          <p:nvPr/>
        </p:nvSpPr>
        <p:spPr>
          <a:xfrm>
            <a:off x="2878861" y="2142847"/>
            <a:ext cx="2197711" cy="980308"/>
          </a:xfrm>
          <a:custGeom>
            <a:avLst/>
            <a:gdLst/>
            <a:ahLst/>
            <a:cxnLst/>
            <a:rect l="l" t="t" r="r" b="b"/>
            <a:pathLst>
              <a:path w="1274445" h="285114">
                <a:moveTo>
                  <a:pt x="1226565" y="0"/>
                </a:moveTo>
                <a:lnTo>
                  <a:pt x="47498" y="0"/>
                </a:lnTo>
                <a:lnTo>
                  <a:pt x="28985" y="3724"/>
                </a:lnTo>
                <a:lnTo>
                  <a:pt x="13890" y="13890"/>
                </a:lnTo>
                <a:lnTo>
                  <a:pt x="3724" y="28985"/>
                </a:lnTo>
                <a:lnTo>
                  <a:pt x="0" y="47498"/>
                </a:lnTo>
                <a:lnTo>
                  <a:pt x="0" y="237489"/>
                </a:lnTo>
                <a:lnTo>
                  <a:pt x="3724" y="256002"/>
                </a:lnTo>
                <a:lnTo>
                  <a:pt x="13890" y="271097"/>
                </a:lnTo>
                <a:lnTo>
                  <a:pt x="28985" y="281263"/>
                </a:lnTo>
                <a:lnTo>
                  <a:pt x="47498" y="284988"/>
                </a:lnTo>
                <a:lnTo>
                  <a:pt x="1226565" y="284988"/>
                </a:lnTo>
                <a:lnTo>
                  <a:pt x="1245078" y="281263"/>
                </a:lnTo>
                <a:lnTo>
                  <a:pt x="1260173" y="271097"/>
                </a:lnTo>
                <a:lnTo>
                  <a:pt x="1270339" y="256002"/>
                </a:lnTo>
                <a:lnTo>
                  <a:pt x="1274064" y="237489"/>
                </a:lnTo>
                <a:lnTo>
                  <a:pt x="1274064" y="47498"/>
                </a:lnTo>
                <a:lnTo>
                  <a:pt x="1270339" y="28985"/>
                </a:lnTo>
                <a:lnTo>
                  <a:pt x="1260173" y="13890"/>
                </a:lnTo>
                <a:lnTo>
                  <a:pt x="1245078" y="3724"/>
                </a:lnTo>
                <a:lnTo>
                  <a:pt x="1226565" y="0"/>
                </a:lnTo>
                <a:close/>
              </a:path>
            </a:pathLst>
          </a:custGeom>
          <a:solidFill>
            <a:srgbClr val="E1EFD9"/>
          </a:solidFill>
        </p:spPr>
        <p:txBody>
          <a:bodyPr wrap="square" lIns="0" tIns="0" rIns="0" bIns="0" rtlCol="0"/>
          <a:lstStyle/>
          <a:p>
            <a:endParaRPr dirty="0"/>
          </a:p>
        </p:txBody>
      </p:sp>
      <p:sp>
        <p:nvSpPr>
          <p:cNvPr id="45" name="object 45"/>
          <p:cNvSpPr txBox="1"/>
          <p:nvPr/>
        </p:nvSpPr>
        <p:spPr>
          <a:xfrm>
            <a:off x="3072938" y="2203616"/>
            <a:ext cx="1880774" cy="869469"/>
          </a:xfrm>
          <a:prstGeom prst="rect">
            <a:avLst/>
          </a:prstGeom>
        </p:spPr>
        <p:txBody>
          <a:bodyPr vert="horz" wrap="square" lIns="0" tIns="12700" rIns="0" bIns="0" rtlCol="0">
            <a:spAutoFit/>
          </a:bodyPr>
          <a:lstStyle/>
          <a:p>
            <a:pPr marL="12700" algn="ctr">
              <a:lnSpc>
                <a:spcPct val="100000"/>
              </a:lnSpc>
              <a:spcBef>
                <a:spcPts val="100"/>
              </a:spcBef>
            </a:pPr>
            <a:r>
              <a:rPr sz="1800" b="1" spc="-5" dirty="0">
                <a:latin typeface="Times New Roman" panose="02020603050405020304" pitchFamily="18" charset="0"/>
                <a:cs typeface="Times New Roman" panose="02020603050405020304" pitchFamily="18" charset="0"/>
              </a:rPr>
              <a:t>PCA</a:t>
            </a:r>
            <a:r>
              <a:rPr sz="1800" b="1" spc="-80" dirty="0">
                <a:latin typeface="Times New Roman" panose="02020603050405020304" pitchFamily="18" charset="0"/>
                <a:cs typeface="Times New Roman" panose="02020603050405020304" pitchFamily="18" charset="0"/>
              </a:rPr>
              <a:t> </a:t>
            </a:r>
            <a:endParaRPr lang="fr-FR" sz="1800" b="1" dirty="0">
              <a:latin typeface="Times New Roman" panose="02020603050405020304" pitchFamily="18" charset="0"/>
              <a:cs typeface="Times New Roman" panose="02020603050405020304" pitchFamily="18" charset="0"/>
            </a:endParaRPr>
          </a:p>
          <a:p>
            <a:pPr marL="12700">
              <a:lnSpc>
                <a:spcPct val="100000"/>
              </a:lnSpc>
              <a:spcBef>
                <a:spcPts val="100"/>
              </a:spcBef>
            </a:pPr>
            <a:r>
              <a:rPr lang="fr-FR" b="1" dirty="0">
                <a:latin typeface="Times New Roman" panose="02020603050405020304" pitchFamily="18" charset="0"/>
                <a:cs typeface="Times New Roman" panose="02020603050405020304" pitchFamily="18" charset="0"/>
              </a:rPr>
              <a:t>Avant:</a:t>
            </a:r>
            <a:r>
              <a:rPr lang="fr-FR" dirty="0">
                <a:latin typeface="Times New Roman" panose="02020603050405020304" pitchFamily="18" charset="0"/>
                <a:cs typeface="Times New Roman" panose="02020603050405020304" pitchFamily="18" charset="0"/>
              </a:rPr>
              <a:t>(1050, 100)</a:t>
            </a:r>
          </a:p>
          <a:p>
            <a:pPr marL="12700">
              <a:lnSpc>
                <a:spcPct val="100000"/>
              </a:lnSpc>
              <a:spcBef>
                <a:spcPts val="100"/>
              </a:spcBef>
            </a:pPr>
            <a:r>
              <a:rPr lang="fr-FR" sz="1800" b="1" dirty="0">
                <a:latin typeface="Times New Roman" panose="02020603050405020304" pitchFamily="18" charset="0"/>
                <a:cs typeface="Times New Roman" panose="02020603050405020304" pitchFamily="18" charset="0"/>
              </a:rPr>
              <a:t>Après</a:t>
            </a:r>
            <a:r>
              <a:rPr lang="fr-FR" sz="1800" dirty="0">
                <a:latin typeface="Times New Roman" panose="02020603050405020304" pitchFamily="18" charset="0"/>
                <a:cs typeface="Times New Roman" panose="02020603050405020304" pitchFamily="18" charset="0"/>
              </a:rPr>
              <a:t>:</a:t>
            </a:r>
            <a:r>
              <a:rPr lang="fr-FR" sz="1800" dirty="0">
                <a:latin typeface="Times New Roman" panose="02020603050405020304" pitchFamily="18" charset="0"/>
                <a:cs typeface="Times New Roman" panose="02020603050405020304" pitchFamily="18" charset="0"/>
                <a:sym typeface="Wingdings" pitchFamily="2" charset="2"/>
              </a:rPr>
              <a:t>(1050, 78)</a:t>
            </a:r>
            <a:endParaRPr sz="1800" dirty="0">
              <a:latin typeface="Times New Roman" panose="02020603050405020304" pitchFamily="18" charset="0"/>
              <a:cs typeface="Times New Roman" panose="02020603050405020304" pitchFamily="18" charset="0"/>
            </a:endParaRPr>
          </a:p>
        </p:txBody>
      </p:sp>
      <p:sp>
        <p:nvSpPr>
          <p:cNvPr id="47" name="object 47"/>
          <p:cNvSpPr/>
          <p:nvPr/>
        </p:nvSpPr>
        <p:spPr>
          <a:xfrm>
            <a:off x="5113020" y="2494788"/>
            <a:ext cx="330835" cy="167640"/>
          </a:xfrm>
          <a:custGeom>
            <a:avLst/>
            <a:gdLst/>
            <a:ahLst/>
            <a:cxnLst/>
            <a:rect l="l" t="t" r="r" b="b"/>
            <a:pathLst>
              <a:path w="330835" h="167639">
                <a:moveTo>
                  <a:pt x="246887" y="0"/>
                </a:moveTo>
                <a:lnTo>
                  <a:pt x="246887" y="41910"/>
                </a:lnTo>
                <a:lnTo>
                  <a:pt x="0" y="41910"/>
                </a:lnTo>
                <a:lnTo>
                  <a:pt x="0" y="125729"/>
                </a:lnTo>
                <a:lnTo>
                  <a:pt x="246887" y="125729"/>
                </a:lnTo>
                <a:lnTo>
                  <a:pt x="246887" y="167639"/>
                </a:lnTo>
                <a:lnTo>
                  <a:pt x="330707" y="83820"/>
                </a:lnTo>
                <a:lnTo>
                  <a:pt x="246887" y="0"/>
                </a:lnTo>
                <a:close/>
              </a:path>
            </a:pathLst>
          </a:custGeom>
          <a:solidFill>
            <a:srgbClr val="000000"/>
          </a:solidFill>
        </p:spPr>
        <p:txBody>
          <a:bodyPr wrap="square" lIns="0" tIns="0" rIns="0" bIns="0" rtlCol="0"/>
          <a:lstStyle/>
          <a:p>
            <a:endParaRPr/>
          </a:p>
        </p:txBody>
      </p:sp>
      <p:sp>
        <p:nvSpPr>
          <p:cNvPr id="52" name="object 52"/>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16</a:t>
            </a:fld>
            <a:endParaRPr dirty="0"/>
          </a:p>
        </p:txBody>
      </p:sp>
      <p:pic>
        <p:nvPicPr>
          <p:cNvPr id="53" name="object 28">
            <a:extLst>
              <a:ext uri="{FF2B5EF4-FFF2-40B4-BE49-F238E27FC236}">
                <a16:creationId xmlns:a16="http://schemas.microsoft.com/office/drawing/2014/main" id="{78284627-2C82-A693-CBD8-8B28ED2367E0}"/>
              </a:ext>
            </a:extLst>
          </p:cNvPr>
          <p:cNvPicPr/>
          <p:nvPr/>
        </p:nvPicPr>
        <p:blipFill>
          <a:blip r:embed="rId3" cstate="print"/>
          <a:stretch>
            <a:fillRect/>
          </a:stretch>
        </p:blipFill>
        <p:spPr>
          <a:xfrm>
            <a:off x="10960835" y="5424296"/>
            <a:ext cx="1217676" cy="749808"/>
          </a:xfrm>
          <a:prstGeom prst="rect">
            <a:avLst/>
          </a:prstGeom>
        </p:spPr>
      </p:pic>
      <p:pic>
        <p:nvPicPr>
          <p:cNvPr id="54" name="object 24">
            <a:extLst>
              <a:ext uri="{FF2B5EF4-FFF2-40B4-BE49-F238E27FC236}">
                <a16:creationId xmlns:a16="http://schemas.microsoft.com/office/drawing/2014/main" id="{8221EE73-2D53-22F1-85EF-4D61D98453AC}"/>
              </a:ext>
            </a:extLst>
          </p:cNvPr>
          <p:cNvPicPr/>
          <p:nvPr/>
        </p:nvPicPr>
        <p:blipFill>
          <a:blip r:embed="rId4" cstate="print"/>
          <a:stretch>
            <a:fillRect/>
          </a:stretch>
        </p:blipFill>
        <p:spPr>
          <a:xfrm>
            <a:off x="11106912" y="89743"/>
            <a:ext cx="1085088" cy="987551"/>
          </a:xfrm>
          <a:prstGeom prst="rect">
            <a:avLst/>
          </a:prstGeom>
        </p:spPr>
      </p:pic>
      <p:sp>
        <p:nvSpPr>
          <p:cNvPr id="56" name="object 10">
            <a:extLst>
              <a:ext uri="{FF2B5EF4-FFF2-40B4-BE49-F238E27FC236}">
                <a16:creationId xmlns:a16="http://schemas.microsoft.com/office/drawing/2014/main" id="{1059396A-6A15-2F2D-488A-66D810AADCFB}"/>
              </a:ext>
            </a:extLst>
          </p:cNvPr>
          <p:cNvSpPr/>
          <p:nvPr/>
        </p:nvSpPr>
        <p:spPr>
          <a:xfrm>
            <a:off x="1" y="5016948"/>
            <a:ext cx="1981199" cy="1841051"/>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57" name="object 27">
            <a:extLst>
              <a:ext uri="{FF2B5EF4-FFF2-40B4-BE49-F238E27FC236}">
                <a16:creationId xmlns:a16="http://schemas.microsoft.com/office/drawing/2014/main" id="{B6113A60-2A71-5FAF-6BE0-4DE494FE6A1F}"/>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3" name="object 47">
            <a:extLst>
              <a:ext uri="{FF2B5EF4-FFF2-40B4-BE49-F238E27FC236}">
                <a16:creationId xmlns:a16="http://schemas.microsoft.com/office/drawing/2014/main" id="{D5209DBA-165F-5AE0-8CAF-681015F05BC1}"/>
              </a:ext>
            </a:extLst>
          </p:cNvPr>
          <p:cNvSpPr/>
          <p:nvPr/>
        </p:nvSpPr>
        <p:spPr>
          <a:xfrm>
            <a:off x="2511578" y="2568956"/>
            <a:ext cx="330835" cy="213456"/>
          </a:xfrm>
          <a:custGeom>
            <a:avLst/>
            <a:gdLst/>
            <a:ahLst/>
            <a:cxnLst/>
            <a:rect l="l" t="t" r="r" b="b"/>
            <a:pathLst>
              <a:path w="330835" h="167639">
                <a:moveTo>
                  <a:pt x="246887" y="0"/>
                </a:moveTo>
                <a:lnTo>
                  <a:pt x="246887" y="41910"/>
                </a:lnTo>
                <a:lnTo>
                  <a:pt x="0" y="41910"/>
                </a:lnTo>
                <a:lnTo>
                  <a:pt x="0" y="125729"/>
                </a:lnTo>
                <a:lnTo>
                  <a:pt x="246887" y="125729"/>
                </a:lnTo>
                <a:lnTo>
                  <a:pt x="246887" y="167639"/>
                </a:lnTo>
                <a:lnTo>
                  <a:pt x="330707" y="83820"/>
                </a:lnTo>
                <a:lnTo>
                  <a:pt x="246887" y="0"/>
                </a:lnTo>
                <a:close/>
              </a:path>
            </a:pathLst>
          </a:custGeom>
          <a:solidFill>
            <a:srgbClr val="000000"/>
          </a:solidFill>
        </p:spPr>
        <p:txBody>
          <a:bodyPr wrap="square" lIns="0" tIns="0" rIns="0" bIns="0" rtlCol="0"/>
          <a:lstStyle/>
          <a:p>
            <a:endParaRPr/>
          </a:p>
        </p:txBody>
      </p:sp>
      <p:sp>
        <p:nvSpPr>
          <p:cNvPr id="5" name="object 35">
            <a:extLst>
              <a:ext uri="{FF2B5EF4-FFF2-40B4-BE49-F238E27FC236}">
                <a16:creationId xmlns:a16="http://schemas.microsoft.com/office/drawing/2014/main" id="{788F237D-EA00-28C7-9099-3A37C12C159D}"/>
              </a:ext>
            </a:extLst>
          </p:cNvPr>
          <p:cNvSpPr txBox="1"/>
          <p:nvPr/>
        </p:nvSpPr>
        <p:spPr>
          <a:xfrm>
            <a:off x="10306959" y="3022164"/>
            <a:ext cx="1875828" cy="641201"/>
          </a:xfrm>
          <a:prstGeom prst="rect">
            <a:avLst/>
          </a:prstGeom>
        </p:spPr>
        <p:txBody>
          <a:bodyPr vert="horz" wrap="square" lIns="0" tIns="12700" rIns="0" bIns="0" rtlCol="0">
            <a:spAutoFit/>
          </a:bodyPr>
          <a:lstStyle/>
          <a:p>
            <a:pPr marL="12700">
              <a:lnSpc>
                <a:spcPct val="100000"/>
              </a:lnSpc>
              <a:spcBef>
                <a:spcPts val="100"/>
              </a:spcBef>
            </a:pPr>
            <a:r>
              <a:rPr sz="2000" b="1" spc="-5" dirty="0">
                <a:uFill>
                  <a:solidFill>
                    <a:srgbClr val="EC7C30"/>
                  </a:solidFill>
                </a:uFill>
                <a:latin typeface="Times New Roman" panose="02020603050405020304" pitchFamily="18" charset="0"/>
                <a:cs typeface="Times New Roman" panose="02020603050405020304" pitchFamily="18" charset="0"/>
              </a:rPr>
              <a:t>ARI-score</a:t>
            </a:r>
            <a:r>
              <a:rPr lang="fr-FR" sz="2000" b="1" spc="-5" dirty="0">
                <a:uFill>
                  <a:solidFill>
                    <a:srgbClr val="EC7C30"/>
                  </a:solidFill>
                </a:uFill>
                <a:latin typeface="Times New Roman" panose="02020603050405020304" pitchFamily="18" charset="0"/>
                <a:cs typeface="Times New Roman" panose="02020603050405020304" pitchFamily="18" charset="0"/>
              </a:rPr>
              <a:t>:</a:t>
            </a:r>
            <a:r>
              <a:rPr lang="fr-FR" sz="2000" b="1" spc="-95" dirty="0">
                <a:uFill>
                  <a:solidFill>
                    <a:srgbClr val="EC7C30"/>
                  </a:solidFill>
                </a:u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0.001</a:t>
            </a:r>
          </a:p>
          <a:p>
            <a:pPr marL="12700">
              <a:lnSpc>
                <a:spcPct val="100000"/>
              </a:lnSpc>
              <a:spcBef>
                <a:spcPts val="100"/>
              </a:spcBef>
            </a:pPr>
            <a:r>
              <a:rPr sz="2000" b="1" spc="-40" dirty="0">
                <a:uFill>
                  <a:solidFill>
                    <a:srgbClr val="EC7C30"/>
                  </a:solidFill>
                </a:uFill>
                <a:latin typeface="Times New Roman" panose="02020603050405020304" pitchFamily="18" charset="0"/>
                <a:cs typeface="Times New Roman" panose="02020603050405020304" pitchFamily="18" charset="0"/>
              </a:rPr>
              <a:t>Temps</a:t>
            </a:r>
            <a:r>
              <a:rPr lang="fr-FR" sz="2000" b="1" spc="-40" dirty="0">
                <a:uFill>
                  <a:solidFill>
                    <a:srgbClr val="EC7C30"/>
                  </a:solidFill>
                </a:uFill>
                <a:latin typeface="Times New Roman" panose="02020603050405020304" pitchFamily="18" charset="0"/>
                <a:cs typeface="Times New Roman" panose="02020603050405020304" pitchFamily="18" charset="0"/>
              </a:rPr>
              <a:t>:</a:t>
            </a:r>
            <a:r>
              <a:rPr lang="fr-FR" sz="2000" b="1" dirty="0">
                <a:latin typeface="Times New Roman" panose="02020603050405020304" pitchFamily="18" charset="0"/>
                <a:cs typeface="Times New Roman" panose="02020603050405020304" pitchFamily="18" charset="0"/>
              </a:rPr>
              <a:t>715.04</a:t>
            </a:r>
            <a:r>
              <a:rPr sz="2000" b="1" spc="-10" dirty="0">
                <a:uFill>
                  <a:solidFill>
                    <a:srgbClr val="EC7C30"/>
                  </a:solidFill>
                </a:uFill>
                <a:latin typeface="Times New Roman" panose="02020603050405020304" pitchFamily="18" charset="0"/>
                <a:cs typeface="Times New Roman" panose="02020603050405020304" pitchFamily="18" charset="0"/>
              </a:rPr>
              <a:t>s</a:t>
            </a:r>
            <a:endParaRPr sz="2000" b="1" dirty="0">
              <a:latin typeface="Times New Roman" panose="02020603050405020304" pitchFamily="18" charset="0"/>
              <a:cs typeface="Times New Roman" panose="02020603050405020304" pitchFamily="18" charset="0"/>
            </a:endParaRPr>
          </a:p>
        </p:txBody>
      </p:sp>
      <p:pic>
        <p:nvPicPr>
          <p:cNvPr id="7" name="Image 6" descr="Une image contenant capture d’écran, texte, diagramme&#10;&#10;Description générée automatiquement">
            <a:extLst>
              <a:ext uri="{FF2B5EF4-FFF2-40B4-BE49-F238E27FC236}">
                <a16:creationId xmlns:a16="http://schemas.microsoft.com/office/drawing/2014/main" id="{7173DE8E-A970-F91D-F330-2CE80218F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5022" y="3630027"/>
            <a:ext cx="4954235" cy="2899263"/>
          </a:xfrm>
          <a:prstGeom prst="rect">
            <a:avLst/>
          </a:prstGeom>
        </p:spPr>
      </p:pic>
      <p:pic>
        <p:nvPicPr>
          <p:cNvPr id="9" name="Image 8" descr="Une image contenant texte, capture d’écran, Police, Caractère coloré&#10;&#10;Description générée automatiquement">
            <a:extLst>
              <a:ext uri="{FF2B5EF4-FFF2-40B4-BE49-F238E27FC236}">
                <a16:creationId xmlns:a16="http://schemas.microsoft.com/office/drawing/2014/main" id="{8DF9AFF0-1A8D-CDCF-50C4-548227D20B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9122" y="3663365"/>
            <a:ext cx="3836997" cy="2707165"/>
          </a:xfrm>
          <a:prstGeom prst="rect">
            <a:avLst/>
          </a:prstGeom>
        </p:spPr>
      </p:pic>
      <p:sp>
        <p:nvSpPr>
          <p:cNvPr id="4" name="ZoneTexte 3">
            <a:extLst>
              <a:ext uri="{FF2B5EF4-FFF2-40B4-BE49-F238E27FC236}">
                <a16:creationId xmlns:a16="http://schemas.microsoft.com/office/drawing/2014/main" id="{AC3F91E4-5F5E-7D60-6B14-A2F20302BE92}"/>
              </a:ext>
            </a:extLst>
          </p:cNvPr>
          <p:cNvSpPr txBox="1"/>
          <p:nvPr/>
        </p:nvSpPr>
        <p:spPr>
          <a:xfrm>
            <a:off x="1634546" y="1798607"/>
            <a:ext cx="1509583" cy="369332"/>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(510032, 128)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6528" y="2171233"/>
            <a:ext cx="5785238" cy="2515534"/>
          </a:xfrm>
          <a:prstGeom prst="rect">
            <a:avLst/>
          </a:prstGeom>
        </p:spPr>
      </p:pic>
      <p:sp>
        <p:nvSpPr>
          <p:cNvPr id="17" name="object 17"/>
          <p:cNvSpPr/>
          <p:nvPr/>
        </p:nvSpPr>
        <p:spPr>
          <a:xfrm>
            <a:off x="11106912" y="19613"/>
            <a:ext cx="1040638" cy="1057682"/>
          </a:xfrm>
          <a:custGeom>
            <a:avLst/>
            <a:gdLst/>
            <a:ahLst/>
            <a:cxnLst/>
            <a:rect l="l" t="t" r="r" b="b"/>
            <a:pathLst>
              <a:path w="4866640" h="1609725">
                <a:moveTo>
                  <a:pt x="4866623" y="0"/>
                </a:moveTo>
                <a:lnTo>
                  <a:pt x="4263643" y="1609471"/>
                </a:lnTo>
                <a:lnTo>
                  <a:pt x="0" y="12065"/>
                </a:lnTo>
                <a:lnTo>
                  <a:pt x="4520" y="0"/>
                </a:lnTo>
              </a:path>
            </a:pathLst>
          </a:custGeom>
          <a:ln w="57150">
            <a:solidFill>
              <a:srgbClr val="FFFFFF"/>
            </a:solidFill>
          </a:ln>
        </p:spPr>
        <p:txBody>
          <a:bodyPr wrap="square" lIns="0" tIns="0" rIns="0" bIns="0" rtlCol="0"/>
          <a:lstStyle/>
          <a:p>
            <a:endParaRPr/>
          </a:p>
        </p:txBody>
      </p:sp>
      <p:sp>
        <p:nvSpPr>
          <p:cNvPr id="19" name="object 19"/>
          <p:cNvSpPr/>
          <p:nvPr/>
        </p:nvSpPr>
        <p:spPr>
          <a:xfrm>
            <a:off x="4091892" y="702074"/>
            <a:ext cx="1684899" cy="321243"/>
          </a:xfrm>
          <a:custGeom>
            <a:avLst/>
            <a:gdLst/>
            <a:ahLst/>
            <a:cxnLst/>
            <a:rect l="l" t="t" r="r" b="b"/>
            <a:pathLst>
              <a:path w="1513839" h="480060">
                <a:moveTo>
                  <a:pt x="1433321" y="0"/>
                </a:moveTo>
                <a:lnTo>
                  <a:pt x="80009" y="0"/>
                </a:lnTo>
                <a:lnTo>
                  <a:pt x="48868" y="6286"/>
                </a:lnTo>
                <a:lnTo>
                  <a:pt x="23436" y="23431"/>
                </a:lnTo>
                <a:lnTo>
                  <a:pt x="6288" y="48863"/>
                </a:lnTo>
                <a:lnTo>
                  <a:pt x="0" y="80010"/>
                </a:lnTo>
                <a:lnTo>
                  <a:pt x="0" y="400050"/>
                </a:lnTo>
                <a:lnTo>
                  <a:pt x="6288" y="431196"/>
                </a:lnTo>
                <a:lnTo>
                  <a:pt x="23436" y="456628"/>
                </a:lnTo>
                <a:lnTo>
                  <a:pt x="48868" y="473773"/>
                </a:lnTo>
                <a:lnTo>
                  <a:pt x="80009" y="480060"/>
                </a:lnTo>
                <a:lnTo>
                  <a:pt x="1433321" y="480060"/>
                </a:lnTo>
                <a:lnTo>
                  <a:pt x="1464468" y="473773"/>
                </a:lnTo>
                <a:lnTo>
                  <a:pt x="1489900" y="456628"/>
                </a:lnTo>
                <a:lnTo>
                  <a:pt x="1507045" y="431196"/>
                </a:lnTo>
                <a:lnTo>
                  <a:pt x="1513332" y="400050"/>
                </a:lnTo>
                <a:lnTo>
                  <a:pt x="1513332" y="80010"/>
                </a:lnTo>
                <a:lnTo>
                  <a:pt x="1507045" y="48863"/>
                </a:lnTo>
                <a:lnTo>
                  <a:pt x="1489900" y="23431"/>
                </a:lnTo>
                <a:lnTo>
                  <a:pt x="1464468" y="6286"/>
                </a:lnTo>
                <a:lnTo>
                  <a:pt x="1433321" y="0"/>
                </a:lnTo>
                <a:close/>
              </a:path>
            </a:pathLst>
          </a:custGeom>
          <a:solidFill>
            <a:srgbClr val="6FAC46"/>
          </a:solidFill>
        </p:spPr>
        <p:txBody>
          <a:bodyPr wrap="square" lIns="0" tIns="0" rIns="0" bIns="0" rtlCol="0"/>
          <a:lstStyle/>
          <a:p>
            <a:r>
              <a:rPr lang="fr-FR" sz="2000" b="1" spc="-5" dirty="0">
                <a:latin typeface="Times New Roman" panose="02020603050405020304" pitchFamily="18" charset="0"/>
                <a:cs typeface="Times New Roman" panose="02020603050405020304" pitchFamily="18" charset="0"/>
              </a:rPr>
              <a:t>CNN</a:t>
            </a:r>
            <a:r>
              <a:rPr lang="fr-FR" sz="2000" b="1" spc="-2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a:t>
            </a:r>
            <a:r>
              <a:rPr lang="fr-FR" sz="2000" b="1" spc="-10" dirty="0">
                <a:latin typeface="Times New Roman" panose="02020603050405020304" pitchFamily="18" charset="0"/>
                <a:cs typeface="Times New Roman" panose="02020603050405020304" pitchFamily="18" charset="0"/>
              </a:rPr>
              <a:t> VGG16</a:t>
            </a:r>
            <a:endParaRPr lang="fr-FR" sz="2000"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476528" y="640520"/>
            <a:ext cx="2571472" cy="382797"/>
          </a:xfrm>
          <a:prstGeom prst="rect">
            <a:avLst/>
          </a:prstGeom>
        </p:spPr>
        <p:txBody>
          <a:bodyPr vert="horz" wrap="square" lIns="0" tIns="13335" rIns="0" bIns="0" rtlCol="0">
            <a:spAutoFit/>
          </a:bodyPr>
          <a:lstStyle/>
          <a:p>
            <a:pPr marL="12700">
              <a:lnSpc>
                <a:spcPct val="100000"/>
              </a:lnSpc>
              <a:spcBef>
                <a:spcPts val="105"/>
              </a:spcBef>
            </a:pPr>
            <a:r>
              <a:rPr sz="2400" b="1" spc="-25" dirty="0">
                <a:solidFill>
                  <a:srgbClr val="C00000"/>
                </a:solidFill>
                <a:latin typeface="Times New Roman" panose="02020603050405020304" pitchFamily="18" charset="0"/>
                <a:cs typeface="Times New Roman" panose="02020603050405020304" pitchFamily="18" charset="0"/>
              </a:rPr>
              <a:t>Transfer</a:t>
            </a:r>
            <a:r>
              <a:rPr sz="2400" b="1" spc="-70" dirty="0">
                <a:solidFill>
                  <a:srgbClr val="C00000"/>
                </a:solidFill>
                <a:latin typeface="Times New Roman" panose="02020603050405020304" pitchFamily="18" charset="0"/>
                <a:cs typeface="Times New Roman" panose="02020603050405020304" pitchFamily="18" charset="0"/>
              </a:rPr>
              <a:t> </a:t>
            </a:r>
            <a:r>
              <a:rPr sz="2400" b="1" dirty="0">
                <a:solidFill>
                  <a:srgbClr val="C00000"/>
                </a:solidFill>
                <a:latin typeface="Times New Roman" panose="02020603050405020304" pitchFamily="18" charset="0"/>
                <a:cs typeface="Times New Roman" panose="02020603050405020304" pitchFamily="18" charset="0"/>
              </a:rPr>
              <a:t>Learning</a:t>
            </a:r>
            <a:endParaRPr sz="2400" dirty="0">
              <a:solidFill>
                <a:srgbClr val="C00000"/>
              </a:solidFill>
              <a:latin typeface="Times New Roman" panose="02020603050405020304" pitchFamily="18" charset="0"/>
              <a:cs typeface="Times New Roman" panose="02020603050405020304" pitchFamily="18" charset="0"/>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17</a:t>
            </a:fld>
            <a:endParaRPr dirty="0"/>
          </a:p>
        </p:txBody>
      </p:sp>
      <p:pic>
        <p:nvPicPr>
          <p:cNvPr id="34" name="object 28">
            <a:extLst>
              <a:ext uri="{FF2B5EF4-FFF2-40B4-BE49-F238E27FC236}">
                <a16:creationId xmlns:a16="http://schemas.microsoft.com/office/drawing/2014/main" id="{9895F548-E6F4-B120-8409-E8F06487A764}"/>
              </a:ext>
            </a:extLst>
          </p:cNvPr>
          <p:cNvPicPr/>
          <p:nvPr/>
        </p:nvPicPr>
        <p:blipFill>
          <a:blip r:embed="rId3" cstate="print"/>
          <a:stretch>
            <a:fillRect/>
          </a:stretch>
        </p:blipFill>
        <p:spPr>
          <a:xfrm>
            <a:off x="10960835" y="5424296"/>
            <a:ext cx="1217676" cy="749808"/>
          </a:xfrm>
          <a:prstGeom prst="rect">
            <a:avLst/>
          </a:prstGeom>
        </p:spPr>
      </p:pic>
      <p:pic>
        <p:nvPicPr>
          <p:cNvPr id="35" name="object 24">
            <a:extLst>
              <a:ext uri="{FF2B5EF4-FFF2-40B4-BE49-F238E27FC236}">
                <a16:creationId xmlns:a16="http://schemas.microsoft.com/office/drawing/2014/main" id="{F5C18DB7-E8E0-201F-D3F4-ECF21059A5F8}"/>
              </a:ext>
            </a:extLst>
          </p:cNvPr>
          <p:cNvPicPr/>
          <p:nvPr/>
        </p:nvPicPr>
        <p:blipFill>
          <a:blip r:embed="rId4" cstate="print"/>
          <a:stretch>
            <a:fillRect/>
          </a:stretch>
        </p:blipFill>
        <p:spPr>
          <a:xfrm>
            <a:off x="11106912" y="89743"/>
            <a:ext cx="1085088" cy="987551"/>
          </a:xfrm>
          <a:prstGeom prst="rect">
            <a:avLst/>
          </a:prstGeom>
        </p:spPr>
      </p:pic>
      <p:sp>
        <p:nvSpPr>
          <p:cNvPr id="38" name="object 10">
            <a:extLst>
              <a:ext uri="{FF2B5EF4-FFF2-40B4-BE49-F238E27FC236}">
                <a16:creationId xmlns:a16="http://schemas.microsoft.com/office/drawing/2014/main" id="{526EB77C-1DF5-FBFC-EAA1-7B9CC96CFB0A}"/>
              </a:ext>
            </a:extLst>
          </p:cNvPr>
          <p:cNvSpPr/>
          <p:nvPr/>
        </p:nvSpPr>
        <p:spPr>
          <a:xfrm>
            <a:off x="1" y="5181600"/>
            <a:ext cx="1981199" cy="16764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39" name="object 27">
            <a:extLst>
              <a:ext uri="{FF2B5EF4-FFF2-40B4-BE49-F238E27FC236}">
                <a16:creationId xmlns:a16="http://schemas.microsoft.com/office/drawing/2014/main" id="{F48ACC7A-F3AE-3981-7557-0CCC3543CEC3}"/>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pic>
        <p:nvPicPr>
          <p:cNvPr id="6" name="Image 5" descr="Une image contenant texte, capture d’écran, Police, nombre&#10;&#10;Description générée automatiquement">
            <a:extLst>
              <a:ext uri="{FF2B5EF4-FFF2-40B4-BE49-F238E27FC236}">
                <a16:creationId xmlns:a16="http://schemas.microsoft.com/office/drawing/2014/main" id="{B7954F72-0F33-B648-BD49-E1B714671A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683" y="22654"/>
            <a:ext cx="3972133" cy="4287382"/>
          </a:xfrm>
          <a:prstGeom prst="rect">
            <a:avLst/>
          </a:prstGeom>
        </p:spPr>
      </p:pic>
      <p:pic>
        <p:nvPicPr>
          <p:cNvPr id="12" name="Image 11" descr="Une image contenant texte, capture d’écran, Police, nombre&#10;&#10;Description générée automatiquement">
            <a:extLst>
              <a:ext uri="{FF2B5EF4-FFF2-40B4-BE49-F238E27FC236}">
                <a16:creationId xmlns:a16="http://schemas.microsoft.com/office/drawing/2014/main" id="{1AAF26EA-4980-87E6-C17C-BA75AF08C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387" y="4310036"/>
            <a:ext cx="3906724" cy="1953362"/>
          </a:xfrm>
          <a:prstGeom prst="rect">
            <a:avLst/>
          </a:prstGeom>
        </p:spPr>
      </p:pic>
      <p:cxnSp>
        <p:nvCxnSpPr>
          <p:cNvPr id="15" name="Connecteur droit avec flèche 14">
            <a:extLst>
              <a:ext uri="{FF2B5EF4-FFF2-40B4-BE49-F238E27FC236}">
                <a16:creationId xmlns:a16="http://schemas.microsoft.com/office/drawing/2014/main" id="{E3CFACF6-31EF-CD9A-8D99-62D7334E771D}"/>
              </a:ext>
            </a:extLst>
          </p:cNvPr>
          <p:cNvCxnSpPr/>
          <p:nvPr/>
        </p:nvCxnSpPr>
        <p:spPr>
          <a:xfrm>
            <a:off x="3143153" y="900986"/>
            <a:ext cx="819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p:nvPr/>
        </p:nvSpPr>
        <p:spPr>
          <a:xfrm>
            <a:off x="951101" y="2144495"/>
            <a:ext cx="1513840" cy="480059"/>
          </a:xfrm>
          <a:custGeom>
            <a:avLst/>
            <a:gdLst/>
            <a:ahLst/>
            <a:cxnLst/>
            <a:rect l="l" t="t" r="r" b="b"/>
            <a:pathLst>
              <a:path w="1513839" h="480060">
                <a:moveTo>
                  <a:pt x="1433321" y="0"/>
                </a:moveTo>
                <a:lnTo>
                  <a:pt x="80009" y="0"/>
                </a:lnTo>
                <a:lnTo>
                  <a:pt x="48868" y="6286"/>
                </a:lnTo>
                <a:lnTo>
                  <a:pt x="23436" y="23431"/>
                </a:lnTo>
                <a:lnTo>
                  <a:pt x="6288" y="48863"/>
                </a:lnTo>
                <a:lnTo>
                  <a:pt x="0" y="80010"/>
                </a:lnTo>
                <a:lnTo>
                  <a:pt x="0" y="400050"/>
                </a:lnTo>
                <a:lnTo>
                  <a:pt x="6288" y="431196"/>
                </a:lnTo>
                <a:lnTo>
                  <a:pt x="23436" y="456628"/>
                </a:lnTo>
                <a:lnTo>
                  <a:pt x="48868" y="473773"/>
                </a:lnTo>
                <a:lnTo>
                  <a:pt x="80009" y="480060"/>
                </a:lnTo>
                <a:lnTo>
                  <a:pt x="1433321" y="480060"/>
                </a:lnTo>
                <a:lnTo>
                  <a:pt x="1464468" y="473773"/>
                </a:lnTo>
                <a:lnTo>
                  <a:pt x="1489900" y="456628"/>
                </a:lnTo>
                <a:lnTo>
                  <a:pt x="1507045" y="431196"/>
                </a:lnTo>
                <a:lnTo>
                  <a:pt x="1513332" y="400050"/>
                </a:lnTo>
                <a:lnTo>
                  <a:pt x="1513332" y="80010"/>
                </a:lnTo>
                <a:lnTo>
                  <a:pt x="1507045" y="48863"/>
                </a:lnTo>
                <a:lnTo>
                  <a:pt x="1489900" y="23431"/>
                </a:lnTo>
                <a:lnTo>
                  <a:pt x="1464468" y="6286"/>
                </a:lnTo>
                <a:lnTo>
                  <a:pt x="1433321" y="0"/>
                </a:lnTo>
                <a:close/>
              </a:path>
            </a:pathLst>
          </a:custGeom>
          <a:solidFill>
            <a:srgbClr val="6FAC46"/>
          </a:solidFill>
        </p:spPr>
        <p:txBody>
          <a:bodyPr wrap="square" lIns="0" tIns="0" rIns="0" bIns="0" rtlCol="0"/>
          <a:lstStyle/>
          <a:p>
            <a:endParaRPr/>
          </a:p>
        </p:txBody>
      </p:sp>
      <p:sp>
        <p:nvSpPr>
          <p:cNvPr id="22" name="object 22"/>
          <p:cNvSpPr txBox="1"/>
          <p:nvPr/>
        </p:nvSpPr>
        <p:spPr>
          <a:xfrm>
            <a:off x="1017288" y="2325116"/>
            <a:ext cx="132270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CNN</a:t>
            </a:r>
            <a:r>
              <a:rPr sz="1800" b="1" spc="-35" dirty="0">
                <a:latin typeface="Calibri"/>
                <a:cs typeface="Calibri"/>
              </a:rPr>
              <a:t> </a:t>
            </a:r>
            <a:r>
              <a:rPr sz="1800" b="1" dirty="0">
                <a:latin typeface="Calibri"/>
                <a:cs typeface="Calibri"/>
              </a:rPr>
              <a:t>–</a:t>
            </a:r>
            <a:r>
              <a:rPr sz="1800" b="1" spc="-20" dirty="0">
                <a:latin typeface="Calibri"/>
                <a:cs typeface="Calibri"/>
              </a:rPr>
              <a:t> </a:t>
            </a:r>
            <a:r>
              <a:rPr sz="1800" b="1" spc="-10" dirty="0">
                <a:latin typeface="Calibri"/>
                <a:cs typeface="Calibri"/>
              </a:rPr>
              <a:t>VGG16</a:t>
            </a:r>
            <a:endParaRPr sz="1800" dirty="0">
              <a:latin typeface="Calibri"/>
              <a:cs typeface="Calibri"/>
            </a:endParaRPr>
          </a:p>
        </p:txBody>
      </p:sp>
      <p:grpSp>
        <p:nvGrpSpPr>
          <p:cNvPr id="25" name="object 25"/>
          <p:cNvGrpSpPr/>
          <p:nvPr/>
        </p:nvGrpSpPr>
        <p:grpSpPr>
          <a:xfrm>
            <a:off x="1538476" y="1572284"/>
            <a:ext cx="339090" cy="529590"/>
            <a:chOff x="4294378" y="1859026"/>
            <a:chExt cx="339090" cy="529590"/>
          </a:xfrm>
        </p:grpSpPr>
        <p:sp>
          <p:nvSpPr>
            <p:cNvPr id="26" name="object 26"/>
            <p:cNvSpPr/>
            <p:nvPr/>
          </p:nvSpPr>
          <p:spPr>
            <a:xfrm>
              <a:off x="4300728" y="1865376"/>
              <a:ext cx="326390" cy="516890"/>
            </a:xfrm>
            <a:custGeom>
              <a:avLst/>
              <a:gdLst/>
              <a:ahLst/>
              <a:cxnLst/>
              <a:rect l="l" t="t" r="r" b="b"/>
              <a:pathLst>
                <a:path w="326389" h="516889">
                  <a:moveTo>
                    <a:pt x="244601" y="0"/>
                  </a:moveTo>
                  <a:lnTo>
                    <a:pt x="81534" y="0"/>
                  </a:lnTo>
                  <a:lnTo>
                    <a:pt x="81534" y="353568"/>
                  </a:lnTo>
                  <a:lnTo>
                    <a:pt x="0" y="353568"/>
                  </a:lnTo>
                  <a:lnTo>
                    <a:pt x="163068" y="516636"/>
                  </a:lnTo>
                  <a:lnTo>
                    <a:pt x="326136" y="353568"/>
                  </a:lnTo>
                  <a:lnTo>
                    <a:pt x="244601" y="353568"/>
                  </a:lnTo>
                  <a:lnTo>
                    <a:pt x="244601" y="0"/>
                  </a:lnTo>
                  <a:close/>
                </a:path>
              </a:pathLst>
            </a:custGeom>
            <a:solidFill>
              <a:srgbClr val="00608A"/>
            </a:solidFill>
          </p:spPr>
          <p:txBody>
            <a:bodyPr wrap="square" lIns="0" tIns="0" rIns="0" bIns="0" rtlCol="0"/>
            <a:lstStyle/>
            <a:p>
              <a:endParaRPr/>
            </a:p>
          </p:txBody>
        </p:sp>
        <p:sp>
          <p:nvSpPr>
            <p:cNvPr id="27" name="object 27"/>
            <p:cNvSpPr/>
            <p:nvPr/>
          </p:nvSpPr>
          <p:spPr>
            <a:xfrm>
              <a:off x="4300728" y="1865376"/>
              <a:ext cx="326390" cy="516890"/>
            </a:xfrm>
            <a:custGeom>
              <a:avLst/>
              <a:gdLst/>
              <a:ahLst/>
              <a:cxnLst/>
              <a:rect l="l" t="t" r="r" b="b"/>
              <a:pathLst>
                <a:path w="326389" h="516889">
                  <a:moveTo>
                    <a:pt x="244601" y="0"/>
                  </a:moveTo>
                  <a:lnTo>
                    <a:pt x="244601" y="353568"/>
                  </a:lnTo>
                  <a:lnTo>
                    <a:pt x="326136" y="353568"/>
                  </a:lnTo>
                  <a:lnTo>
                    <a:pt x="163068" y="516636"/>
                  </a:lnTo>
                  <a:lnTo>
                    <a:pt x="0" y="353568"/>
                  </a:lnTo>
                  <a:lnTo>
                    <a:pt x="81534" y="353568"/>
                  </a:lnTo>
                  <a:lnTo>
                    <a:pt x="81534" y="0"/>
                  </a:lnTo>
                  <a:lnTo>
                    <a:pt x="244601" y="0"/>
                  </a:lnTo>
                  <a:close/>
                </a:path>
              </a:pathLst>
            </a:custGeom>
            <a:ln w="12700">
              <a:solidFill>
                <a:srgbClr val="2E528F"/>
              </a:solidFill>
            </a:ln>
          </p:spPr>
          <p:txBody>
            <a:bodyPr wrap="square" lIns="0" tIns="0" rIns="0" bIns="0" rtlCol="0"/>
            <a:lstStyle/>
            <a:p>
              <a:endParaRPr/>
            </a:p>
          </p:txBody>
        </p:sp>
      </p:grpSp>
      <p:sp>
        <p:nvSpPr>
          <p:cNvPr id="29" name="object 29"/>
          <p:cNvSpPr/>
          <p:nvPr/>
        </p:nvSpPr>
        <p:spPr>
          <a:xfrm>
            <a:off x="657732" y="977709"/>
            <a:ext cx="2100580" cy="490855"/>
          </a:xfrm>
          <a:custGeom>
            <a:avLst/>
            <a:gdLst/>
            <a:ahLst/>
            <a:cxnLst/>
            <a:rect l="l" t="t" r="r" b="b"/>
            <a:pathLst>
              <a:path w="2100579" h="490855">
                <a:moveTo>
                  <a:pt x="2018283" y="0"/>
                </a:moveTo>
                <a:lnTo>
                  <a:pt x="81787" y="0"/>
                </a:lnTo>
                <a:lnTo>
                  <a:pt x="49934" y="6421"/>
                </a:lnTo>
                <a:lnTo>
                  <a:pt x="23939" y="23939"/>
                </a:lnTo>
                <a:lnTo>
                  <a:pt x="6421" y="49934"/>
                </a:lnTo>
                <a:lnTo>
                  <a:pt x="0" y="81787"/>
                </a:lnTo>
                <a:lnTo>
                  <a:pt x="0" y="408939"/>
                </a:lnTo>
                <a:lnTo>
                  <a:pt x="6421" y="440793"/>
                </a:lnTo>
                <a:lnTo>
                  <a:pt x="23939" y="466788"/>
                </a:lnTo>
                <a:lnTo>
                  <a:pt x="49934" y="484306"/>
                </a:lnTo>
                <a:lnTo>
                  <a:pt x="81787" y="490727"/>
                </a:lnTo>
                <a:lnTo>
                  <a:pt x="2018283" y="490727"/>
                </a:lnTo>
                <a:lnTo>
                  <a:pt x="2050137" y="484306"/>
                </a:lnTo>
                <a:lnTo>
                  <a:pt x="2076132" y="466788"/>
                </a:lnTo>
                <a:lnTo>
                  <a:pt x="2093650" y="440793"/>
                </a:lnTo>
                <a:lnTo>
                  <a:pt x="2100071" y="408939"/>
                </a:lnTo>
                <a:lnTo>
                  <a:pt x="2100071" y="81787"/>
                </a:lnTo>
                <a:lnTo>
                  <a:pt x="2093650" y="49934"/>
                </a:lnTo>
                <a:lnTo>
                  <a:pt x="2076132" y="23939"/>
                </a:lnTo>
                <a:lnTo>
                  <a:pt x="2050137" y="6421"/>
                </a:lnTo>
                <a:lnTo>
                  <a:pt x="2018283" y="0"/>
                </a:lnTo>
                <a:close/>
              </a:path>
            </a:pathLst>
          </a:custGeom>
          <a:solidFill>
            <a:srgbClr val="D9D9D9"/>
          </a:solidFill>
        </p:spPr>
        <p:txBody>
          <a:bodyPr wrap="square" lIns="0" tIns="0" rIns="0" bIns="0" rtlCol="0"/>
          <a:lstStyle/>
          <a:p>
            <a:endParaRPr/>
          </a:p>
        </p:txBody>
      </p:sp>
      <p:sp>
        <p:nvSpPr>
          <p:cNvPr id="30" name="object 30"/>
          <p:cNvSpPr txBox="1"/>
          <p:nvPr/>
        </p:nvSpPr>
        <p:spPr>
          <a:xfrm>
            <a:off x="839977" y="1045662"/>
            <a:ext cx="1736089"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0000"/>
                </a:solidFill>
                <a:latin typeface="Calibri"/>
                <a:cs typeface="Calibri"/>
              </a:rPr>
              <a:t>Preprocess</a:t>
            </a:r>
            <a:r>
              <a:rPr lang="fr-FR" sz="1800" b="1" spc="-10" dirty="0">
                <a:solidFill>
                  <a:srgbClr val="C00000"/>
                </a:solidFill>
                <a:latin typeface="Calibri"/>
                <a:cs typeface="Calibri"/>
              </a:rPr>
              <a:t> in</a:t>
            </a:r>
            <a:r>
              <a:rPr sz="1800" b="1" spc="-10" dirty="0">
                <a:solidFill>
                  <a:srgbClr val="C00000"/>
                </a:solidFill>
                <a:latin typeface="Calibri"/>
                <a:cs typeface="Calibri"/>
              </a:rPr>
              <a:t>put</a:t>
            </a:r>
            <a:endParaRPr sz="1800" dirty="0">
              <a:solidFill>
                <a:srgbClr val="C00000"/>
              </a:solidFill>
              <a:latin typeface="Calibri"/>
              <a:cs typeface="Calibri"/>
            </a:endParaRPr>
          </a:p>
        </p:txBody>
      </p:sp>
      <p:sp>
        <p:nvSpPr>
          <p:cNvPr id="33" name="object 33"/>
          <p:cNvSpPr/>
          <p:nvPr/>
        </p:nvSpPr>
        <p:spPr>
          <a:xfrm>
            <a:off x="5445060" y="1838421"/>
            <a:ext cx="1274445" cy="993456"/>
          </a:xfrm>
          <a:custGeom>
            <a:avLst/>
            <a:gdLst/>
            <a:ahLst/>
            <a:cxnLst/>
            <a:rect l="l" t="t" r="r" b="b"/>
            <a:pathLst>
              <a:path w="1274445" h="347980">
                <a:moveTo>
                  <a:pt x="1216152"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1216152" y="347472"/>
                </a:lnTo>
                <a:lnTo>
                  <a:pt x="1238702" y="342923"/>
                </a:lnTo>
                <a:lnTo>
                  <a:pt x="1257109" y="330517"/>
                </a:lnTo>
                <a:lnTo>
                  <a:pt x="1269515" y="312110"/>
                </a:lnTo>
                <a:lnTo>
                  <a:pt x="1274064" y="289560"/>
                </a:lnTo>
                <a:lnTo>
                  <a:pt x="1274064" y="57912"/>
                </a:lnTo>
                <a:lnTo>
                  <a:pt x="1269515" y="35361"/>
                </a:lnTo>
                <a:lnTo>
                  <a:pt x="1257109" y="16954"/>
                </a:lnTo>
                <a:lnTo>
                  <a:pt x="1238702" y="4548"/>
                </a:lnTo>
                <a:lnTo>
                  <a:pt x="1216152" y="0"/>
                </a:lnTo>
                <a:close/>
              </a:path>
            </a:pathLst>
          </a:custGeom>
          <a:solidFill>
            <a:srgbClr val="E1EFD9"/>
          </a:solidFill>
        </p:spPr>
        <p:txBody>
          <a:bodyPr wrap="square" lIns="0" tIns="0" rIns="0" bIns="0" rtlCol="0"/>
          <a:lstStyle/>
          <a:p>
            <a:endParaRPr/>
          </a:p>
        </p:txBody>
      </p:sp>
      <p:sp>
        <p:nvSpPr>
          <p:cNvPr id="34" name="object 34"/>
          <p:cNvSpPr/>
          <p:nvPr/>
        </p:nvSpPr>
        <p:spPr>
          <a:xfrm>
            <a:off x="7312978" y="1813718"/>
            <a:ext cx="1275715" cy="1014411"/>
          </a:xfrm>
          <a:custGeom>
            <a:avLst/>
            <a:gdLst/>
            <a:ahLst/>
            <a:cxnLst/>
            <a:rect l="l" t="t" r="r" b="b"/>
            <a:pathLst>
              <a:path w="1275715" h="368935">
                <a:moveTo>
                  <a:pt x="1214120" y="0"/>
                </a:moveTo>
                <a:lnTo>
                  <a:pt x="61468" y="0"/>
                </a:lnTo>
                <a:lnTo>
                  <a:pt x="37558" y="4835"/>
                </a:lnTo>
                <a:lnTo>
                  <a:pt x="18018" y="18018"/>
                </a:lnTo>
                <a:lnTo>
                  <a:pt x="4835" y="37558"/>
                </a:lnTo>
                <a:lnTo>
                  <a:pt x="0" y="61467"/>
                </a:lnTo>
                <a:lnTo>
                  <a:pt x="0" y="307339"/>
                </a:lnTo>
                <a:lnTo>
                  <a:pt x="4835" y="331249"/>
                </a:lnTo>
                <a:lnTo>
                  <a:pt x="18018" y="350789"/>
                </a:lnTo>
                <a:lnTo>
                  <a:pt x="37558" y="363972"/>
                </a:lnTo>
                <a:lnTo>
                  <a:pt x="61468" y="368807"/>
                </a:lnTo>
                <a:lnTo>
                  <a:pt x="1214120" y="368807"/>
                </a:lnTo>
                <a:lnTo>
                  <a:pt x="1238029" y="363972"/>
                </a:lnTo>
                <a:lnTo>
                  <a:pt x="1257569" y="350789"/>
                </a:lnTo>
                <a:lnTo>
                  <a:pt x="1270752" y="331249"/>
                </a:lnTo>
                <a:lnTo>
                  <a:pt x="1275588" y="307339"/>
                </a:lnTo>
                <a:lnTo>
                  <a:pt x="1275588" y="61467"/>
                </a:lnTo>
                <a:lnTo>
                  <a:pt x="1270752" y="37558"/>
                </a:lnTo>
                <a:lnTo>
                  <a:pt x="1257569" y="18018"/>
                </a:lnTo>
                <a:lnTo>
                  <a:pt x="1238029" y="4835"/>
                </a:lnTo>
                <a:lnTo>
                  <a:pt x="1214120" y="0"/>
                </a:lnTo>
                <a:close/>
              </a:path>
            </a:pathLst>
          </a:custGeom>
          <a:solidFill>
            <a:srgbClr val="C5DFB4"/>
          </a:solidFill>
        </p:spPr>
        <p:txBody>
          <a:bodyPr wrap="square" lIns="0" tIns="0" rIns="0" bIns="0" rtlCol="0"/>
          <a:lstStyle/>
          <a:p>
            <a:endParaRPr/>
          </a:p>
        </p:txBody>
      </p:sp>
      <p:sp>
        <p:nvSpPr>
          <p:cNvPr id="35" name="object 35"/>
          <p:cNvSpPr txBox="1"/>
          <p:nvPr/>
        </p:nvSpPr>
        <p:spPr>
          <a:xfrm>
            <a:off x="7454427" y="2147067"/>
            <a:ext cx="986542"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K-means</a:t>
            </a:r>
            <a:endParaRPr lang="fr-FR" sz="1800" b="1" spc="-5" dirty="0">
              <a:latin typeface="Calibri"/>
              <a:cs typeface="Calibri"/>
            </a:endParaRPr>
          </a:p>
        </p:txBody>
      </p:sp>
      <p:sp>
        <p:nvSpPr>
          <p:cNvPr id="36" name="object 36"/>
          <p:cNvSpPr/>
          <p:nvPr/>
        </p:nvSpPr>
        <p:spPr>
          <a:xfrm>
            <a:off x="11284204" y="1868977"/>
            <a:ext cx="845819" cy="716111"/>
          </a:xfrm>
          <a:custGeom>
            <a:avLst/>
            <a:gdLst/>
            <a:ahLst/>
            <a:cxnLst/>
            <a:rect l="l" t="t" r="r" b="b"/>
            <a:pathLst>
              <a:path w="845820" h="600710">
                <a:moveTo>
                  <a:pt x="745744" y="0"/>
                </a:moveTo>
                <a:lnTo>
                  <a:pt x="100075" y="0"/>
                </a:lnTo>
                <a:lnTo>
                  <a:pt x="61132" y="7868"/>
                </a:lnTo>
                <a:lnTo>
                  <a:pt x="29321" y="29321"/>
                </a:lnTo>
                <a:lnTo>
                  <a:pt x="7868" y="61132"/>
                </a:lnTo>
                <a:lnTo>
                  <a:pt x="0" y="100075"/>
                </a:lnTo>
                <a:lnTo>
                  <a:pt x="0" y="500379"/>
                </a:lnTo>
                <a:lnTo>
                  <a:pt x="7868" y="539323"/>
                </a:lnTo>
                <a:lnTo>
                  <a:pt x="29321" y="571134"/>
                </a:lnTo>
                <a:lnTo>
                  <a:pt x="61132" y="592587"/>
                </a:lnTo>
                <a:lnTo>
                  <a:pt x="100075" y="600455"/>
                </a:lnTo>
                <a:lnTo>
                  <a:pt x="745744" y="600455"/>
                </a:lnTo>
                <a:lnTo>
                  <a:pt x="784687" y="592587"/>
                </a:lnTo>
                <a:lnTo>
                  <a:pt x="816498" y="571134"/>
                </a:lnTo>
                <a:lnTo>
                  <a:pt x="837951" y="539323"/>
                </a:lnTo>
                <a:lnTo>
                  <a:pt x="845820" y="500379"/>
                </a:lnTo>
                <a:lnTo>
                  <a:pt x="845820" y="100075"/>
                </a:lnTo>
                <a:lnTo>
                  <a:pt x="837951" y="61132"/>
                </a:lnTo>
                <a:lnTo>
                  <a:pt x="816498" y="29321"/>
                </a:lnTo>
                <a:lnTo>
                  <a:pt x="784687" y="7868"/>
                </a:lnTo>
                <a:lnTo>
                  <a:pt x="745744" y="0"/>
                </a:lnTo>
                <a:close/>
              </a:path>
            </a:pathLst>
          </a:custGeom>
          <a:solidFill>
            <a:srgbClr val="FFC000"/>
          </a:solidFill>
        </p:spPr>
        <p:txBody>
          <a:bodyPr wrap="square" lIns="0" tIns="0" rIns="0" bIns="0" rtlCol="0"/>
          <a:lstStyle/>
          <a:p>
            <a:endParaRPr/>
          </a:p>
        </p:txBody>
      </p:sp>
      <p:sp>
        <p:nvSpPr>
          <p:cNvPr id="37" name="object 37"/>
          <p:cNvSpPr txBox="1"/>
          <p:nvPr/>
        </p:nvSpPr>
        <p:spPr>
          <a:xfrm>
            <a:off x="11469850" y="1945535"/>
            <a:ext cx="528320" cy="574040"/>
          </a:xfrm>
          <a:prstGeom prst="rect">
            <a:avLst/>
          </a:prstGeom>
        </p:spPr>
        <p:txBody>
          <a:bodyPr vert="horz" wrap="square" lIns="0" tIns="12700" rIns="0" bIns="0" rtlCol="0">
            <a:spAutoFit/>
          </a:bodyPr>
          <a:lstStyle/>
          <a:p>
            <a:pPr marL="99060">
              <a:lnSpc>
                <a:spcPct val="100000"/>
              </a:lnSpc>
              <a:spcBef>
                <a:spcPts val="100"/>
              </a:spcBef>
            </a:pPr>
            <a:r>
              <a:rPr sz="1800" b="1" dirty="0">
                <a:latin typeface="Calibri"/>
                <a:cs typeface="Calibri"/>
              </a:rPr>
              <a:t>ARI</a:t>
            </a:r>
            <a:endParaRPr sz="1800" dirty="0">
              <a:latin typeface="Calibri"/>
              <a:cs typeface="Calibri"/>
            </a:endParaRPr>
          </a:p>
          <a:p>
            <a:pPr marL="12700">
              <a:lnSpc>
                <a:spcPct val="100000"/>
              </a:lnSpc>
            </a:pPr>
            <a:r>
              <a:rPr sz="1800" b="1" dirty="0">
                <a:latin typeface="Calibri"/>
                <a:cs typeface="Calibri"/>
              </a:rPr>
              <a:t>s</a:t>
            </a:r>
            <a:r>
              <a:rPr sz="1800" b="1" spc="-10" dirty="0">
                <a:latin typeface="Calibri"/>
                <a:cs typeface="Calibri"/>
              </a:rPr>
              <a:t>c</a:t>
            </a:r>
            <a:r>
              <a:rPr sz="1800" b="1" dirty="0">
                <a:latin typeface="Calibri"/>
                <a:cs typeface="Calibri"/>
              </a:rPr>
              <a:t>o</a:t>
            </a:r>
            <a:r>
              <a:rPr sz="1800" b="1" spc="-25" dirty="0">
                <a:latin typeface="Calibri"/>
                <a:cs typeface="Calibri"/>
              </a:rPr>
              <a:t>r</a:t>
            </a:r>
            <a:r>
              <a:rPr sz="1800" b="1" dirty="0">
                <a:latin typeface="Calibri"/>
                <a:cs typeface="Calibri"/>
              </a:rPr>
              <a:t>e</a:t>
            </a:r>
            <a:endParaRPr sz="1800" dirty="0">
              <a:latin typeface="Calibri"/>
              <a:cs typeface="Calibri"/>
            </a:endParaRPr>
          </a:p>
        </p:txBody>
      </p:sp>
      <p:sp>
        <p:nvSpPr>
          <p:cNvPr id="38" name="object 38"/>
          <p:cNvSpPr txBox="1"/>
          <p:nvPr/>
        </p:nvSpPr>
        <p:spPr>
          <a:xfrm>
            <a:off x="5542973" y="2175473"/>
            <a:ext cx="1131728"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TSNE</a:t>
            </a:r>
            <a:r>
              <a:rPr sz="1800" b="1" spc="-45" dirty="0">
                <a:latin typeface="Calibri"/>
                <a:cs typeface="Calibri"/>
              </a:rPr>
              <a:t> </a:t>
            </a:r>
            <a:r>
              <a:rPr sz="1800" b="1" dirty="0">
                <a:latin typeface="Calibri"/>
                <a:cs typeface="Calibri"/>
              </a:rPr>
              <a:t>-</a:t>
            </a:r>
            <a:r>
              <a:rPr sz="1800" b="1" spc="-40" dirty="0">
                <a:latin typeface="Calibri"/>
                <a:cs typeface="Calibri"/>
              </a:rPr>
              <a:t> </a:t>
            </a:r>
            <a:r>
              <a:rPr sz="1800" b="1" spc="-5" dirty="0">
                <a:latin typeface="Calibri"/>
                <a:cs typeface="Calibri"/>
              </a:rPr>
              <a:t>2D</a:t>
            </a:r>
            <a:r>
              <a:rPr lang="fr-FR" dirty="0">
                <a:latin typeface="Times New Roman" panose="02020603050405020304" pitchFamily="18" charset="0"/>
                <a:cs typeface="Times New Roman" panose="02020603050405020304" pitchFamily="18" charset="0"/>
              </a:rPr>
              <a:t> :</a:t>
            </a:r>
          </a:p>
        </p:txBody>
      </p:sp>
      <p:sp>
        <p:nvSpPr>
          <p:cNvPr id="39" name="object 39"/>
          <p:cNvSpPr/>
          <p:nvPr/>
        </p:nvSpPr>
        <p:spPr>
          <a:xfrm>
            <a:off x="9143808" y="1777528"/>
            <a:ext cx="1632585" cy="1014411"/>
          </a:xfrm>
          <a:custGeom>
            <a:avLst/>
            <a:gdLst/>
            <a:ahLst/>
            <a:cxnLst/>
            <a:rect l="l" t="t" r="r" b="b"/>
            <a:pathLst>
              <a:path w="1632584" h="622300">
                <a:moveTo>
                  <a:pt x="1528572" y="0"/>
                </a:moveTo>
                <a:lnTo>
                  <a:pt x="103631" y="0"/>
                </a:lnTo>
                <a:lnTo>
                  <a:pt x="63275" y="8137"/>
                </a:lnTo>
                <a:lnTo>
                  <a:pt x="30337" y="30337"/>
                </a:lnTo>
                <a:lnTo>
                  <a:pt x="8137" y="63275"/>
                </a:lnTo>
                <a:lnTo>
                  <a:pt x="0" y="103632"/>
                </a:lnTo>
                <a:lnTo>
                  <a:pt x="0" y="518160"/>
                </a:lnTo>
                <a:lnTo>
                  <a:pt x="8137" y="558516"/>
                </a:lnTo>
                <a:lnTo>
                  <a:pt x="30337" y="591454"/>
                </a:lnTo>
                <a:lnTo>
                  <a:pt x="63275" y="613654"/>
                </a:lnTo>
                <a:lnTo>
                  <a:pt x="103631" y="621791"/>
                </a:lnTo>
                <a:lnTo>
                  <a:pt x="1528572" y="621791"/>
                </a:lnTo>
                <a:lnTo>
                  <a:pt x="1568928" y="613654"/>
                </a:lnTo>
                <a:lnTo>
                  <a:pt x="1601866" y="591454"/>
                </a:lnTo>
                <a:lnTo>
                  <a:pt x="1624066" y="558516"/>
                </a:lnTo>
                <a:lnTo>
                  <a:pt x="1632203" y="518160"/>
                </a:lnTo>
                <a:lnTo>
                  <a:pt x="1632203" y="103632"/>
                </a:lnTo>
                <a:lnTo>
                  <a:pt x="1624066" y="63275"/>
                </a:lnTo>
                <a:lnTo>
                  <a:pt x="1601866" y="30337"/>
                </a:lnTo>
                <a:lnTo>
                  <a:pt x="1568928" y="8137"/>
                </a:lnTo>
                <a:lnTo>
                  <a:pt x="1528572" y="0"/>
                </a:lnTo>
                <a:close/>
              </a:path>
            </a:pathLst>
          </a:custGeom>
          <a:solidFill>
            <a:srgbClr val="E1EFD9"/>
          </a:solidFill>
        </p:spPr>
        <p:txBody>
          <a:bodyPr wrap="square" lIns="0" tIns="0" rIns="0" bIns="0" rtlCol="0"/>
          <a:lstStyle/>
          <a:p>
            <a:endParaRPr/>
          </a:p>
        </p:txBody>
      </p:sp>
      <p:sp>
        <p:nvSpPr>
          <p:cNvPr id="40" name="object 40"/>
          <p:cNvSpPr txBox="1"/>
          <p:nvPr/>
        </p:nvSpPr>
        <p:spPr>
          <a:xfrm>
            <a:off x="9313966" y="2038517"/>
            <a:ext cx="1236980" cy="574040"/>
          </a:xfrm>
          <a:prstGeom prst="rect">
            <a:avLst/>
          </a:prstGeom>
        </p:spPr>
        <p:txBody>
          <a:bodyPr vert="horz" wrap="square" lIns="0" tIns="12700" rIns="0" bIns="0" rtlCol="0">
            <a:spAutoFit/>
          </a:bodyPr>
          <a:lstStyle/>
          <a:p>
            <a:pPr marL="488315" marR="5080" indent="-476250">
              <a:lnSpc>
                <a:spcPct val="100000"/>
              </a:lnSpc>
              <a:spcBef>
                <a:spcPts val="100"/>
              </a:spcBef>
            </a:pPr>
            <a:r>
              <a:rPr sz="1800" b="1" spc="-5" dirty="0">
                <a:latin typeface="Calibri"/>
                <a:cs typeface="Calibri"/>
              </a:rPr>
              <a:t>Vi</a:t>
            </a:r>
            <a:r>
              <a:rPr sz="1800" b="1" dirty="0">
                <a:latin typeface="Calibri"/>
                <a:cs typeface="Calibri"/>
              </a:rPr>
              <a:t>sual</a:t>
            </a:r>
            <a:r>
              <a:rPr sz="1800" b="1" spc="-15" dirty="0">
                <a:latin typeface="Calibri"/>
                <a:cs typeface="Calibri"/>
              </a:rPr>
              <a:t>i</a:t>
            </a:r>
            <a:r>
              <a:rPr sz="1800" b="1" dirty="0">
                <a:latin typeface="Calibri"/>
                <a:cs typeface="Calibri"/>
              </a:rPr>
              <a:t>s</a:t>
            </a:r>
            <a:r>
              <a:rPr sz="1800" b="1" spc="-25" dirty="0">
                <a:latin typeface="Calibri"/>
                <a:cs typeface="Calibri"/>
              </a:rPr>
              <a:t>a</a:t>
            </a:r>
            <a:r>
              <a:rPr sz="1800" b="1" dirty="0">
                <a:latin typeface="Calibri"/>
                <a:cs typeface="Calibri"/>
              </a:rPr>
              <a:t>ti</a:t>
            </a:r>
            <a:r>
              <a:rPr sz="1800" b="1" spc="-10" dirty="0">
                <a:latin typeface="Calibri"/>
                <a:cs typeface="Calibri"/>
              </a:rPr>
              <a:t>o</a:t>
            </a:r>
            <a:r>
              <a:rPr sz="1800" b="1" dirty="0">
                <a:latin typeface="Calibri"/>
                <a:cs typeface="Calibri"/>
              </a:rPr>
              <a:t>n  </a:t>
            </a:r>
            <a:r>
              <a:rPr sz="1800" b="1" spc="-5" dirty="0">
                <a:latin typeface="Calibri"/>
                <a:cs typeface="Calibri"/>
              </a:rPr>
              <a:t>2D</a:t>
            </a:r>
            <a:endParaRPr sz="1800" dirty="0">
              <a:latin typeface="Calibri"/>
              <a:cs typeface="Calibri"/>
            </a:endParaRPr>
          </a:p>
        </p:txBody>
      </p:sp>
      <p:sp>
        <p:nvSpPr>
          <p:cNvPr id="41" name="object 41"/>
          <p:cNvSpPr/>
          <p:nvPr/>
        </p:nvSpPr>
        <p:spPr>
          <a:xfrm>
            <a:off x="6794309" y="2264569"/>
            <a:ext cx="443865" cy="187960"/>
          </a:xfrm>
          <a:custGeom>
            <a:avLst/>
            <a:gdLst/>
            <a:ahLst/>
            <a:cxnLst/>
            <a:rect l="l" t="t" r="r" b="b"/>
            <a:pathLst>
              <a:path w="443865" h="187960">
                <a:moveTo>
                  <a:pt x="349758" y="0"/>
                </a:moveTo>
                <a:lnTo>
                  <a:pt x="349758" y="46862"/>
                </a:lnTo>
                <a:lnTo>
                  <a:pt x="0" y="46862"/>
                </a:lnTo>
                <a:lnTo>
                  <a:pt x="0" y="140588"/>
                </a:lnTo>
                <a:lnTo>
                  <a:pt x="349758" y="140588"/>
                </a:lnTo>
                <a:lnTo>
                  <a:pt x="349758" y="187451"/>
                </a:lnTo>
                <a:lnTo>
                  <a:pt x="443484" y="93725"/>
                </a:lnTo>
                <a:lnTo>
                  <a:pt x="349758" y="0"/>
                </a:lnTo>
                <a:close/>
              </a:path>
            </a:pathLst>
          </a:custGeom>
          <a:solidFill>
            <a:srgbClr val="000000"/>
          </a:solidFill>
        </p:spPr>
        <p:txBody>
          <a:bodyPr wrap="square" lIns="0" tIns="0" rIns="0" bIns="0" rtlCol="0"/>
          <a:lstStyle/>
          <a:p>
            <a:endParaRPr/>
          </a:p>
        </p:txBody>
      </p:sp>
      <p:sp>
        <p:nvSpPr>
          <p:cNvPr id="42" name="object 42"/>
          <p:cNvSpPr/>
          <p:nvPr/>
        </p:nvSpPr>
        <p:spPr>
          <a:xfrm>
            <a:off x="8693877" y="2231557"/>
            <a:ext cx="355600" cy="187960"/>
          </a:xfrm>
          <a:custGeom>
            <a:avLst/>
            <a:gdLst/>
            <a:ahLst/>
            <a:cxnLst/>
            <a:rect l="l" t="t" r="r" b="b"/>
            <a:pathLst>
              <a:path w="355600" h="187960">
                <a:moveTo>
                  <a:pt x="261365" y="0"/>
                </a:moveTo>
                <a:lnTo>
                  <a:pt x="261365" y="46862"/>
                </a:lnTo>
                <a:lnTo>
                  <a:pt x="0" y="46862"/>
                </a:lnTo>
                <a:lnTo>
                  <a:pt x="0" y="140588"/>
                </a:lnTo>
                <a:lnTo>
                  <a:pt x="261365" y="140588"/>
                </a:lnTo>
                <a:lnTo>
                  <a:pt x="261365" y="187451"/>
                </a:lnTo>
                <a:lnTo>
                  <a:pt x="355091" y="93725"/>
                </a:lnTo>
                <a:lnTo>
                  <a:pt x="261365" y="0"/>
                </a:lnTo>
                <a:close/>
              </a:path>
            </a:pathLst>
          </a:custGeom>
          <a:solidFill>
            <a:srgbClr val="000000"/>
          </a:solidFill>
        </p:spPr>
        <p:txBody>
          <a:bodyPr wrap="square" lIns="0" tIns="0" rIns="0" bIns="0" rtlCol="0"/>
          <a:lstStyle/>
          <a:p>
            <a:endParaRPr/>
          </a:p>
        </p:txBody>
      </p:sp>
      <p:sp>
        <p:nvSpPr>
          <p:cNvPr id="43" name="object 43"/>
          <p:cNvSpPr/>
          <p:nvPr/>
        </p:nvSpPr>
        <p:spPr>
          <a:xfrm>
            <a:off x="10852819" y="2197434"/>
            <a:ext cx="373380" cy="222885"/>
          </a:xfrm>
          <a:custGeom>
            <a:avLst/>
            <a:gdLst/>
            <a:ahLst/>
            <a:cxnLst/>
            <a:rect l="l" t="t" r="r" b="b"/>
            <a:pathLst>
              <a:path w="373379" h="222885">
                <a:moveTo>
                  <a:pt x="262127" y="0"/>
                </a:moveTo>
                <a:lnTo>
                  <a:pt x="262127" y="55625"/>
                </a:lnTo>
                <a:lnTo>
                  <a:pt x="0" y="55625"/>
                </a:lnTo>
                <a:lnTo>
                  <a:pt x="0" y="166877"/>
                </a:lnTo>
                <a:lnTo>
                  <a:pt x="262127" y="166877"/>
                </a:lnTo>
                <a:lnTo>
                  <a:pt x="262127" y="222503"/>
                </a:lnTo>
                <a:lnTo>
                  <a:pt x="373379" y="111251"/>
                </a:lnTo>
                <a:lnTo>
                  <a:pt x="262127" y="0"/>
                </a:lnTo>
                <a:close/>
              </a:path>
            </a:pathLst>
          </a:custGeom>
          <a:solidFill>
            <a:srgbClr val="000000"/>
          </a:solidFill>
        </p:spPr>
        <p:txBody>
          <a:bodyPr wrap="square" lIns="0" tIns="0" rIns="0" bIns="0" rtlCol="0"/>
          <a:lstStyle/>
          <a:p>
            <a:endParaRPr/>
          </a:p>
        </p:txBody>
      </p:sp>
      <p:sp>
        <p:nvSpPr>
          <p:cNvPr id="44" name="object 44"/>
          <p:cNvSpPr/>
          <p:nvPr/>
        </p:nvSpPr>
        <p:spPr>
          <a:xfrm>
            <a:off x="2876977" y="1868977"/>
            <a:ext cx="2183462" cy="993456"/>
          </a:xfrm>
          <a:custGeom>
            <a:avLst/>
            <a:gdLst/>
            <a:ahLst/>
            <a:cxnLst/>
            <a:rect l="l" t="t" r="r" b="b"/>
            <a:pathLst>
              <a:path w="1274445" h="285114">
                <a:moveTo>
                  <a:pt x="1226565" y="0"/>
                </a:moveTo>
                <a:lnTo>
                  <a:pt x="47498" y="0"/>
                </a:lnTo>
                <a:lnTo>
                  <a:pt x="28985" y="3724"/>
                </a:lnTo>
                <a:lnTo>
                  <a:pt x="13890" y="13890"/>
                </a:lnTo>
                <a:lnTo>
                  <a:pt x="3724" y="28985"/>
                </a:lnTo>
                <a:lnTo>
                  <a:pt x="0" y="47498"/>
                </a:lnTo>
                <a:lnTo>
                  <a:pt x="0" y="237489"/>
                </a:lnTo>
                <a:lnTo>
                  <a:pt x="3724" y="256002"/>
                </a:lnTo>
                <a:lnTo>
                  <a:pt x="13890" y="271097"/>
                </a:lnTo>
                <a:lnTo>
                  <a:pt x="28985" y="281263"/>
                </a:lnTo>
                <a:lnTo>
                  <a:pt x="47498" y="284988"/>
                </a:lnTo>
                <a:lnTo>
                  <a:pt x="1226565" y="284988"/>
                </a:lnTo>
                <a:lnTo>
                  <a:pt x="1245078" y="281263"/>
                </a:lnTo>
                <a:lnTo>
                  <a:pt x="1260173" y="271097"/>
                </a:lnTo>
                <a:lnTo>
                  <a:pt x="1270339" y="256002"/>
                </a:lnTo>
                <a:lnTo>
                  <a:pt x="1274064" y="237489"/>
                </a:lnTo>
                <a:lnTo>
                  <a:pt x="1274064" y="47498"/>
                </a:lnTo>
                <a:lnTo>
                  <a:pt x="1270339" y="28985"/>
                </a:lnTo>
                <a:lnTo>
                  <a:pt x="1260173" y="13890"/>
                </a:lnTo>
                <a:lnTo>
                  <a:pt x="1245078" y="3724"/>
                </a:lnTo>
                <a:lnTo>
                  <a:pt x="1226565" y="0"/>
                </a:lnTo>
                <a:close/>
              </a:path>
            </a:pathLst>
          </a:custGeom>
          <a:solidFill>
            <a:srgbClr val="E1EFD9"/>
          </a:solidFill>
        </p:spPr>
        <p:txBody>
          <a:bodyPr wrap="square" lIns="0" tIns="0" rIns="0" bIns="0" rtlCol="0"/>
          <a:lstStyle/>
          <a:p>
            <a:endParaRPr/>
          </a:p>
        </p:txBody>
      </p:sp>
      <p:sp>
        <p:nvSpPr>
          <p:cNvPr id="45" name="object 45"/>
          <p:cNvSpPr txBox="1"/>
          <p:nvPr/>
        </p:nvSpPr>
        <p:spPr>
          <a:xfrm>
            <a:off x="2933466" y="1930226"/>
            <a:ext cx="2110050" cy="856645"/>
          </a:xfrm>
          <a:prstGeom prst="rect">
            <a:avLst/>
          </a:prstGeom>
        </p:spPr>
        <p:txBody>
          <a:bodyPr vert="horz" wrap="square" lIns="0" tIns="12700" rIns="0" bIns="0" rtlCol="0">
            <a:spAutoFit/>
          </a:bodyPr>
          <a:lstStyle/>
          <a:p>
            <a:pPr marL="12700" algn="ctr">
              <a:lnSpc>
                <a:spcPct val="100000"/>
              </a:lnSpc>
              <a:spcBef>
                <a:spcPts val="100"/>
              </a:spcBef>
            </a:pPr>
            <a:r>
              <a:rPr sz="1800" b="1" spc="-5" dirty="0">
                <a:latin typeface="Calibri"/>
                <a:cs typeface="Calibri"/>
              </a:rPr>
              <a:t>PCA</a:t>
            </a:r>
            <a:r>
              <a:rPr lang="fr-FR" b="1" spc="-80" dirty="0">
                <a:latin typeface="Calibri"/>
                <a:cs typeface="Calibri"/>
              </a:rPr>
              <a:t>:</a:t>
            </a:r>
          </a:p>
          <a:p>
            <a:pPr marL="12700">
              <a:lnSpc>
                <a:spcPct val="100000"/>
              </a:lnSpc>
              <a:spcBef>
                <a:spcPts val="100"/>
              </a:spcBef>
            </a:pPr>
            <a:r>
              <a:rPr lang="fr-FR" b="1" dirty="0">
                <a:latin typeface="Times New Roman" panose="02020603050405020304" pitchFamily="18" charset="0"/>
                <a:cs typeface="Times New Roman" panose="02020603050405020304" pitchFamily="18" charset="0"/>
              </a:rPr>
              <a:t>Avant</a:t>
            </a:r>
            <a:r>
              <a:rPr lang="fr-FR" dirty="0">
                <a:latin typeface="Times New Roman" panose="02020603050405020304" pitchFamily="18" charset="0"/>
                <a:cs typeface="Times New Roman" panose="02020603050405020304" pitchFamily="18" charset="0"/>
              </a:rPr>
              <a:t>:(1050, 4096) </a:t>
            </a:r>
            <a:r>
              <a:rPr lang="fr-FR" b="1" dirty="0">
                <a:latin typeface="Times New Roman" panose="02020603050405020304" pitchFamily="18" charset="0"/>
                <a:cs typeface="Times New Roman" panose="02020603050405020304" pitchFamily="18" charset="0"/>
              </a:rPr>
              <a:t>Après</a:t>
            </a:r>
            <a:r>
              <a:rPr lang="fr-FR" dirty="0">
                <a:latin typeface="Times New Roman" panose="02020603050405020304" pitchFamily="18" charset="0"/>
                <a:cs typeface="Times New Roman" panose="02020603050405020304" pitchFamily="18" charset="0"/>
              </a:rPr>
              <a:t>:(1050, 803)</a:t>
            </a:r>
            <a:endParaRPr sz="1800" dirty="0">
              <a:latin typeface="Times New Roman" panose="02020603050405020304" pitchFamily="18" charset="0"/>
              <a:cs typeface="Times New Roman" panose="02020603050405020304" pitchFamily="18" charset="0"/>
            </a:endParaRPr>
          </a:p>
        </p:txBody>
      </p:sp>
      <p:sp>
        <p:nvSpPr>
          <p:cNvPr id="47" name="object 47"/>
          <p:cNvSpPr/>
          <p:nvPr/>
        </p:nvSpPr>
        <p:spPr>
          <a:xfrm>
            <a:off x="5061633" y="2320923"/>
            <a:ext cx="330835" cy="167640"/>
          </a:xfrm>
          <a:custGeom>
            <a:avLst/>
            <a:gdLst/>
            <a:ahLst/>
            <a:cxnLst/>
            <a:rect l="l" t="t" r="r" b="b"/>
            <a:pathLst>
              <a:path w="330835" h="167639">
                <a:moveTo>
                  <a:pt x="246887" y="0"/>
                </a:moveTo>
                <a:lnTo>
                  <a:pt x="246887" y="41910"/>
                </a:lnTo>
                <a:lnTo>
                  <a:pt x="0" y="41910"/>
                </a:lnTo>
                <a:lnTo>
                  <a:pt x="0" y="125729"/>
                </a:lnTo>
                <a:lnTo>
                  <a:pt x="246887" y="125729"/>
                </a:lnTo>
                <a:lnTo>
                  <a:pt x="246887" y="167639"/>
                </a:lnTo>
                <a:lnTo>
                  <a:pt x="330707" y="83820"/>
                </a:lnTo>
                <a:lnTo>
                  <a:pt x="246887" y="0"/>
                </a:lnTo>
                <a:close/>
              </a:path>
            </a:pathLst>
          </a:custGeom>
          <a:solidFill>
            <a:srgbClr val="000000"/>
          </a:solidFill>
        </p:spPr>
        <p:txBody>
          <a:bodyPr wrap="square" lIns="0" tIns="0" rIns="0" bIns="0" rtlCol="0"/>
          <a:lstStyle/>
          <a:p>
            <a:endParaRPr/>
          </a:p>
        </p:txBody>
      </p:sp>
      <p:sp>
        <p:nvSpPr>
          <p:cNvPr id="53" name="object 53"/>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18</a:t>
            </a:fld>
            <a:endParaRPr dirty="0"/>
          </a:p>
        </p:txBody>
      </p:sp>
      <p:pic>
        <p:nvPicPr>
          <p:cNvPr id="54" name="object 28">
            <a:extLst>
              <a:ext uri="{FF2B5EF4-FFF2-40B4-BE49-F238E27FC236}">
                <a16:creationId xmlns:a16="http://schemas.microsoft.com/office/drawing/2014/main" id="{644247FC-0B08-4537-2F23-62C792A9EEF2}"/>
              </a:ext>
            </a:extLst>
          </p:cNvPr>
          <p:cNvPicPr/>
          <p:nvPr/>
        </p:nvPicPr>
        <p:blipFill>
          <a:blip r:embed="rId2" cstate="print"/>
          <a:stretch>
            <a:fillRect/>
          </a:stretch>
        </p:blipFill>
        <p:spPr>
          <a:xfrm>
            <a:off x="10960835" y="5424296"/>
            <a:ext cx="1217676" cy="749808"/>
          </a:xfrm>
          <a:prstGeom prst="rect">
            <a:avLst/>
          </a:prstGeom>
        </p:spPr>
      </p:pic>
      <p:pic>
        <p:nvPicPr>
          <p:cNvPr id="55" name="object 24">
            <a:extLst>
              <a:ext uri="{FF2B5EF4-FFF2-40B4-BE49-F238E27FC236}">
                <a16:creationId xmlns:a16="http://schemas.microsoft.com/office/drawing/2014/main" id="{7DFCD717-3973-FC85-9984-F0806D19818A}"/>
              </a:ext>
            </a:extLst>
          </p:cNvPr>
          <p:cNvPicPr/>
          <p:nvPr/>
        </p:nvPicPr>
        <p:blipFill>
          <a:blip r:embed="rId3" cstate="print"/>
          <a:stretch>
            <a:fillRect/>
          </a:stretch>
        </p:blipFill>
        <p:spPr>
          <a:xfrm>
            <a:off x="11106912" y="89743"/>
            <a:ext cx="1085088" cy="987551"/>
          </a:xfrm>
          <a:prstGeom prst="rect">
            <a:avLst/>
          </a:prstGeom>
        </p:spPr>
      </p:pic>
      <p:sp>
        <p:nvSpPr>
          <p:cNvPr id="57" name="object 10">
            <a:extLst>
              <a:ext uri="{FF2B5EF4-FFF2-40B4-BE49-F238E27FC236}">
                <a16:creationId xmlns:a16="http://schemas.microsoft.com/office/drawing/2014/main" id="{6F10BD21-7024-73AD-4D5A-E7952C7E67EA}"/>
              </a:ext>
            </a:extLst>
          </p:cNvPr>
          <p:cNvSpPr/>
          <p:nvPr/>
        </p:nvSpPr>
        <p:spPr>
          <a:xfrm>
            <a:off x="2" y="5360900"/>
            <a:ext cx="1871216" cy="14971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60" name="object 27">
            <a:extLst>
              <a:ext uri="{FF2B5EF4-FFF2-40B4-BE49-F238E27FC236}">
                <a16:creationId xmlns:a16="http://schemas.microsoft.com/office/drawing/2014/main" id="{C1B73615-E741-6902-08A7-1537521FA591}"/>
              </a:ext>
            </a:extLst>
          </p:cNvPr>
          <p:cNvSpPr txBox="1"/>
          <p:nvPr/>
        </p:nvSpPr>
        <p:spPr>
          <a:xfrm>
            <a:off x="24201" y="15647"/>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3" name="object 35">
            <a:extLst>
              <a:ext uri="{FF2B5EF4-FFF2-40B4-BE49-F238E27FC236}">
                <a16:creationId xmlns:a16="http://schemas.microsoft.com/office/drawing/2014/main" id="{13756B2C-C64A-6B82-6EAC-906C175AB38E}"/>
              </a:ext>
            </a:extLst>
          </p:cNvPr>
          <p:cNvSpPr txBox="1"/>
          <p:nvPr/>
        </p:nvSpPr>
        <p:spPr>
          <a:xfrm>
            <a:off x="10236782" y="2910404"/>
            <a:ext cx="1761388" cy="320601"/>
          </a:xfrm>
          <a:prstGeom prst="rect">
            <a:avLst/>
          </a:prstGeom>
        </p:spPr>
        <p:txBody>
          <a:bodyPr vert="horz" wrap="square" lIns="0" tIns="12700" rIns="0" bIns="0" rtlCol="0">
            <a:spAutoFit/>
          </a:bodyPr>
          <a:lstStyle/>
          <a:p>
            <a:pPr marL="12700">
              <a:lnSpc>
                <a:spcPct val="100000"/>
              </a:lnSpc>
              <a:spcBef>
                <a:spcPts val="100"/>
              </a:spcBef>
            </a:pPr>
            <a:r>
              <a:rPr sz="2000" b="1" spc="-5" dirty="0">
                <a:uFill>
                  <a:solidFill>
                    <a:srgbClr val="EC7C30"/>
                  </a:solidFill>
                </a:uFill>
                <a:latin typeface="Times New Roman" panose="02020603050405020304" pitchFamily="18" charset="0"/>
                <a:cs typeface="Times New Roman" panose="02020603050405020304" pitchFamily="18" charset="0"/>
              </a:rPr>
              <a:t>ARI-score</a:t>
            </a:r>
            <a:r>
              <a:rPr lang="fr-FR" sz="2000" b="1" spc="-5" dirty="0">
                <a:uFill>
                  <a:solidFill>
                    <a:srgbClr val="EC7C30"/>
                  </a:solidFill>
                </a:uFill>
                <a:latin typeface="Times New Roman" panose="02020603050405020304" pitchFamily="18" charset="0"/>
                <a:cs typeface="Times New Roman" panose="02020603050405020304" pitchFamily="18" charset="0"/>
              </a:rPr>
              <a:t>:</a:t>
            </a:r>
            <a:r>
              <a:rPr lang="fr-FR" sz="2000" b="1" spc="-95" dirty="0">
                <a:uFill>
                  <a:solidFill>
                    <a:srgbClr val="EC7C30"/>
                  </a:solidFill>
                </a:u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0.44</a:t>
            </a:r>
            <a:endParaRPr sz="2000" b="1" dirty="0">
              <a:latin typeface="Times New Roman" panose="02020603050405020304" pitchFamily="18" charset="0"/>
              <a:cs typeface="Times New Roman" panose="02020603050405020304" pitchFamily="18" charset="0"/>
            </a:endParaRPr>
          </a:p>
        </p:txBody>
      </p:sp>
      <p:sp>
        <p:nvSpPr>
          <p:cNvPr id="4" name="object 47">
            <a:extLst>
              <a:ext uri="{FF2B5EF4-FFF2-40B4-BE49-F238E27FC236}">
                <a16:creationId xmlns:a16="http://schemas.microsoft.com/office/drawing/2014/main" id="{36FD3E87-DE21-9EFC-FDC6-3B21D2B83423}"/>
              </a:ext>
            </a:extLst>
          </p:cNvPr>
          <p:cNvSpPr/>
          <p:nvPr/>
        </p:nvSpPr>
        <p:spPr>
          <a:xfrm>
            <a:off x="2521430" y="2320385"/>
            <a:ext cx="330835" cy="167640"/>
          </a:xfrm>
          <a:custGeom>
            <a:avLst/>
            <a:gdLst/>
            <a:ahLst/>
            <a:cxnLst/>
            <a:rect l="l" t="t" r="r" b="b"/>
            <a:pathLst>
              <a:path w="330835" h="167639">
                <a:moveTo>
                  <a:pt x="246887" y="0"/>
                </a:moveTo>
                <a:lnTo>
                  <a:pt x="246887" y="41910"/>
                </a:lnTo>
                <a:lnTo>
                  <a:pt x="0" y="41910"/>
                </a:lnTo>
                <a:lnTo>
                  <a:pt x="0" y="125729"/>
                </a:lnTo>
                <a:lnTo>
                  <a:pt x="246887" y="125729"/>
                </a:lnTo>
                <a:lnTo>
                  <a:pt x="246887" y="167639"/>
                </a:lnTo>
                <a:lnTo>
                  <a:pt x="330707" y="83820"/>
                </a:lnTo>
                <a:lnTo>
                  <a:pt x="246887" y="0"/>
                </a:lnTo>
                <a:close/>
              </a:path>
            </a:pathLst>
          </a:custGeom>
          <a:solidFill>
            <a:srgbClr val="000000"/>
          </a:solidFill>
        </p:spPr>
        <p:txBody>
          <a:bodyPr wrap="square" lIns="0" tIns="0" rIns="0" bIns="0" rtlCol="0"/>
          <a:lstStyle/>
          <a:p>
            <a:endParaRPr/>
          </a:p>
        </p:txBody>
      </p:sp>
      <p:pic>
        <p:nvPicPr>
          <p:cNvPr id="7" name="Image 6" descr="Une image contenant capture d’écran, diagramme&#10;&#10;Description générée automatiquement">
            <a:extLst>
              <a:ext uri="{FF2B5EF4-FFF2-40B4-BE49-F238E27FC236}">
                <a16:creationId xmlns:a16="http://schemas.microsoft.com/office/drawing/2014/main" id="{420FE5D8-E9D9-40EE-635E-12C20D837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897" y="4022559"/>
            <a:ext cx="5391621" cy="2857500"/>
          </a:xfrm>
          <a:prstGeom prst="rect">
            <a:avLst/>
          </a:prstGeom>
        </p:spPr>
      </p:pic>
      <p:pic>
        <p:nvPicPr>
          <p:cNvPr id="8" name="Image 7" descr="Une image contenant texte, capture d’écran, Caractère coloré, Police&#10;&#10;Description générée automatiquement">
            <a:extLst>
              <a:ext uri="{FF2B5EF4-FFF2-40B4-BE49-F238E27FC236}">
                <a16:creationId xmlns:a16="http://schemas.microsoft.com/office/drawing/2014/main" id="{87F740AA-B635-CAA6-72E8-35142B644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807" y="3883990"/>
            <a:ext cx="3968547" cy="27894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19</a:t>
            </a:fld>
            <a:endParaRPr dirty="0"/>
          </a:p>
        </p:txBody>
      </p:sp>
      <p:pic>
        <p:nvPicPr>
          <p:cNvPr id="29" name="object 13">
            <a:extLst>
              <a:ext uri="{FF2B5EF4-FFF2-40B4-BE49-F238E27FC236}">
                <a16:creationId xmlns:a16="http://schemas.microsoft.com/office/drawing/2014/main" id="{73D047BE-C236-7986-8EE6-58F579D23BD8}"/>
              </a:ext>
            </a:extLst>
          </p:cNvPr>
          <p:cNvPicPr/>
          <p:nvPr/>
        </p:nvPicPr>
        <p:blipFill>
          <a:blip r:embed="rId2" cstate="print"/>
          <a:stretch>
            <a:fillRect/>
          </a:stretch>
        </p:blipFill>
        <p:spPr>
          <a:xfrm>
            <a:off x="10950731" y="5511180"/>
            <a:ext cx="1183170" cy="763301"/>
          </a:xfrm>
          <a:prstGeom prst="rect">
            <a:avLst/>
          </a:prstGeom>
        </p:spPr>
      </p:pic>
      <p:sp>
        <p:nvSpPr>
          <p:cNvPr id="30" name="object 10">
            <a:extLst>
              <a:ext uri="{FF2B5EF4-FFF2-40B4-BE49-F238E27FC236}">
                <a16:creationId xmlns:a16="http://schemas.microsoft.com/office/drawing/2014/main" id="{D1CBF32F-7470-3A59-A584-2241ECB28A94}"/>
              </a:ext>
            </a:extLst>
          </p:cNvPr>
          <p:cNvSpPr/>
          <p:nvPr/>
        </p:nvSpPr>
        <p:spPr>
          <a:xfrm>
            <a:off x="1" y="5410200"/>
            <a:ext cx="1981199" cy="14478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31" name="ZoneTexte 30">
            <a:extLst>
              <a:ext uri="{FF2B5EF4-FFF2-40B4-BE49-F238E27FC236}">
                <a16:creationId xmlns:a16="http://schemas.microsoft.com/office/drawing/2014/main" id="{EC892723-8D4A-9B40-E26F-CB2A1487CBE0}"/>
              </a:ext>
            </a:extLst>
          </p:cNvPr>
          <p:cNvSpPr txBox="1"/>
          <p:nvPr/>
        </p:nvSpPr>
        <p:spPr>
          <a:xfrm>
            <a:off x="2651903" y="2418546"/>
            <a:ext cx="6888193" cy="954107"/>
          </a:xfrm>
          <a:prstGeom prst="rect">
            <a:avLst/>
          </a:prstGeom>
          <a:noFill/>
        </p:spPr>
        <p:txBody>
          <a:bodyPr wrap="square" rtlCol="0">
            <a:spAutoFit/>
          </a:bodyPr>
          <a:lstStyle/>
          <a:p>
            <a:r>
              <a:rPr lang="fr-FR" sz="2800" dirty="0">
                <a:latin typeface="Times New Roman" panose="02020603050405020304" pitchFamily="18" charset="0"/>
                <a:cs typeface="Times New Roman" panose="02020603050405020304" pitchFamily="18" charset="0"/>
              </a:rPr>
              <a:t>L’attribution des catégories des produits peut être automatisées à partir des données visuelles</a:t>
            </a:r>
          </a:p>
        </p:txBody>
      </p:sp>
      <p:pic>
        <p:nvPicPr>
          <p:cNvPr id="32" name="object 24">
            <a:extLst>
              <a:ext uri="{FF2B5EF4-FFF2-40B4-BE49-F238E27FC236}">
                <a16:creationId xmlns:a16="http://schemas.microsoft.com/office/drawing/2014/main" id="{B3CFACB6-FCC0-3081-2F71-9A36C1D97F43}"/>
              </a:ext>
            </a:extLst>
          </p:cNvPr>
          <p:cNvPicPr/>
          <p:nvPr/>
        </p:nvPicPr>
        <p:blipFill>
          <a:blip r:embed="rId3" cstate="print"/>
          <a:stretch>
            <a:fillRect/>
          </a:stretch>
        </p:blipFill>
        <p:spPr>
          <a:xfrm>
            <a:off x="11093423" y="52629"/>
            <a:ext cx="1085088" cy="987551"/>
          </a:xfrm>
          <a:prstGeom prst="rect">
            <a:avLst/>
          </a:prstGeom>
        </p:spPr>
      </p:pic>
      <p:sp>
        <p:nvSpPr>
          <p:cNvPr id="33" name="object 27">
            <a:extLst>
              <a:ext uri="{FF2B5EF4-FFF2-40B4-BE49-F238E27FC236}">
                <a16:creationId xmlns:a16="http://schemas.microsoft.com/office/drawing/2014/main" id="{BBFC6FEE-6367-0309-A7C3-FB931DC8F720}"/>
              </a:ext>
            </a:extLst>
          </p:cNvPr>
          <p:cNvSpPr txBox="1"/>
          <p:nvPr/>
        </p:nvSpPr>
        <p:spPr>
          <a:xfrm>
            <a:off x="23812" y="3746"/>
            <a:ext cx="6701718" cy="443070"/>
          </a:xfrm>
          <a:prstGeom prst="rect">
            <a:avLst/>
          </a:prstGeom>
        </p:spPr>
        <p:txBody>
          <a:bodyPr vert="horz" wrap="square" lIns="0" tIns="12065" rIns="0" bIns="0" rtlCol="0">
            <a:spAutoFit/>
          </a:bodyPr>
          <a:lstStyle/>
          <a:p>
            <a:pPr marL="74930" marR="5080" indent="-62865">
              <a:spcBef>
                <a:spcPts val="95"/>
              </a:spcBef>
            </a:pPr>
            <a:r>
              <a:rPr lang="fr-FR" sz="2800" b="1" spc="-10" dirty="0">
                <a:latin typeface="Times New Roman" panose="02020603050405020304" pitchFamily="18" charset="0"/>
                <a:cs typeface="Times New Roman" panose="02020603050405020304" pitchFamily="18" charset="0"/>
              </a:rPr>
              <a:t>Etude de faisabilité</a:t>
            </a:r>
            <a:r>
              <a:rPr lang="fr-FR" sz="2800" b="1" spc="-3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via</a:t>
            </a:r>
            <a:r>
              <a:rPr lang="fr-FR" sz="2800" b="1" spc="-45"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les</a:t>
            </a:r>
            <a:r>
              <a:rPr lang="fr-FR" sz="2800" b="1" spc="-3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données </a:t>
            </a:r>
            <a:r>
              <a:rPr lang="fr-FR" sz="2800" b="1" spc="-5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object 19"/>
          <p:cNvPicPr/>
          <p:nvPr/>
        </p:nvPicPr>
        <p:blipFill>
          <a:blip r:embed="rId2" cstate="print"/>
          <a:stretch>
            <a:fillRect/>
          </a:stretch>
        </p:blipFill>
        <p:spPr>
          <a:xfrm>
            <a:off x="10991088" y="94490"/>
            <a:ext cx="1118616" cy="1182622"/>
          </a:xfrm>
          <a:prstGeom prst="rect">
            <a:avLst/>
          </a:prstGeom>
        </p:spPr>
      </p:pic>
      <p:sp>
        <p:nvSpPr>
          <p:cNvPr id="20" name="object 20"/>
          <p:cNvSpPr txBox="1"/>
          <p:nvPr/>
        </p:nvSpPr>
        <p:spPr>
          <a:xfrm>
            <a:off x="1523999" y="94490"/>
            <a:ext cx="8435975" cy="3929922"/>
          </a:xfrm>
          <a:prstGeom prst="rect">
            <a:avLst/>
          </a:prstGeom>
        </p:spPr>
        <p:txBody>
          <a:bodyPr vert="horz" wrap="square" lIns="0" tIns="13335" rIns="0" bIns="0" rtlCol="0">
            <a:spAutoFit/>
          </a:bodyPr>
          <a:lstStyle/>
          <a:p>
            <a:pPr marL="12700">
              <a:spcBef>
                <a:spcPts val="105"/>
              </a:spcBef>
            </a:pPr>
            <a:r>
              <a:rPr lang="fr-FR" sz="2400" b="1" dirty="0">
                <a:latin typeface="Times New Roman" panose="02020603050405020304" pitchFamily="18" charset="0"/>
                <a:cs typeface="Times New Roman" panose="02020603050405020304" pitchFamily="18" charset="0"/>
              </a:rPr>
              <a:t>Problématique</a:t>
            </a:r>
            <a:endParaRPr lang="fr-FR" sz="2400" b="1" spc="-5" dirty="0">
              <a:latin typeface="Times New Roman" panose="02020603050405020304" pitchFamily="18" charset="0"/>
              <a:cs typeface="Times New Roman" panose="02020603050405020304" pitchFamily="18" charset="0"/>
            </a:endParaRPr>
          </a:p>
          <a:p>
            <a:pPr marL="12700">
              <a:lnSpc>
                <a:spcPct val="100000"/>
              </a:lnSpc>
              <a:spcBef>
                <a:spcPts val="105"/>
              </a:spcBef>
            </a:pPr>
            <a:r>
              <a:rPr lang="fr-FR" sz="2000" spc="-5" dirty="0">
                <a:solidFill>
                  <a:srgbClr val="271A38"/>
                </a:solidFill>
                <a:latin typeface="Times New Roman" panose="02020603050405020304" pitchFamily="18" charset="0"/>
                <a:cs typeface="Times New Roman" panose="02020603050405020304" pitchFamily="18" charset="0"/>
              </a:rPr>
              <a:t>L’entreprise</a:t>
            </a:r>
            <a:r>
              <a:rPr lang="fr-FR" sz="2000" b="1" spc="-5" dirty="0">
                <a:solidFill>
                  <a:srgbClr val="271A38"/>
                </a:solidFill>
                <a:latin typeface="Times New Roman" panose="02020603050405020304" pitchFamily="18" charset="0"/>
                <a:cs typeface="Times New Roman" panose="02020603050405020304" pitchFamily="18" charset="0"/>
              </a:rPr>
              <a:t> </a:t>
            </a:r>
            <a:r>
              <a:rPr sz="2000" b="1" spc="-5" dirty="0">
                <a:solidFill>
                  <a:srgbClr val="271A38"/>
                </a:solidFill>
                <a:latin typeface="Times New Roman" panose="02020603050405020304" pitchFamily="18" charset="0"/>
                <a:cs typeface="Times New Roman" panose="02020603050405020304" pitchFamily="18" charset="0"/>
              </a:rPr>
              <a:t>Place</a:t>
            </a:r>
            <a:r>
              <a:rPr sz="2000" b="1" spc="-10" dirty="0">
                <a:solidFill>
                  <a:srgbClr val="271A38"/>
                </a:solidFill>
                <a:latin typeface="Times New Roman" panose="02020603050405020304" pitchFamily="18" charset="0"/>
                <a:cs typeface="Times New Roman" panose="02020603050405020304" pitchFamily="18" charset="0"/>
              </a:rPr>
              <a:t> </a:t>
            </a:r>
            <a:r>
              <a:rPr sz="2000" b="1" dirty="0">
                <a:solidFill>
                  <a:srgbClr val="271A38"/>
                </a:solidFill>
                <a:latin typeface="Times New Roman" panose="02020603050405020304" pitchFamily="18" charset="0"/>
                <a:cs typeface="Times New Roman" panose="02020603050405020304" pitchFamily="18" charset="0"/>
              </a:rPr>
              <a:t>de</a:t>
            </a:r>
            <a:r>
              <a:rPr sz="2000" b="1" spc="10" dirty="0">
                <a:solidFill>
                  <a:srgbClr val="271A38"/>
                </a:solidFill>
                <a:latin typeface="Times New Roman" panose="02020603050405020304" pitchFamily="18" charset="0"/>
                <a:cs typeface="Times New Roman" panose="02020603050405020304" pitchFamily="18" charset="0"/>
              </a:rPr>
              <a:t> </a:t>
            </a:r>
            <a:r>
              <a:rPr lang="fr-FR" sz="2000" b="1" spc="-5" dirty="0">
                <a:solidFill>
                  <a:srgbClr val="271A38"/>
                </a:solidFill>
                <a:latin typeface="Times New Roman" panose="02020603050405020304" pitchFamily="18" charset="0"/>
                <a:cs typeface="Times New Roman" panose="02020603050405020304" pitchFamily="18" charset="0"/>
              </a:rPr>
              <a:t>m</a:t>
            </a:r>
            <a:r>
              <a:rPr sz="2000" b="1" spc="-5" dirty="0" err="1">
                <a:solidFill>
                  <a:srgbClr val="271A38"/>
                </a:solidFill>
                <a:latin typeface="Times New Roman" panose="02020603050405020304" pitchFamily="18" charset="0"/>
                <a:cs typeface="Times New Roman" panose="02020603050405020304" pitchFamily="18" charset="0"/>
              </a:rPr>
              <a:t>arché</a:t>
            </a:r>
            <a:r>
              <a:rPr lang="fr-FR" sz="2000" b="1" spc="-5" dirty="0">
                <a:solidFill>
                  <a:srgbClr val="271A38"/>
                </a:solidFill>
                <a:latin typeface="Times New Roman" panose="02020603050405020304" pitchFamily="18" charset="0"/>
                <a:cs typeface="Times New Roman" panose="02020603050405020304" pitchFamily="18" charset="0"/>
              </a:rPr>
              <a:t> </a:t>
            </a:r>
            <a:r>
              <a:rPr lang="fr-FR" sz="2000" spc="-5" dirty="0">
                <a:solidFill>
                  <a:srgbClr val="271A38"/>
                </a:solidFill>
                <a:latin typeface="Times New Roman" panose="02020603050405020304" pitchFamily="18" charset="0"/>
                <a:cs typeface="Times New Roman" panose="02020603050405020304" pitchFamily="18" charset="0"/>
              </a:rPr>
              <a:t>souhaite lancer</a:t>
            </a:r>
            <a:r>
              <a:rPr sz="2000" spc="-20" dirty="0">
                <a:solidFill>
                  <a:srgbClr val="271A38"/>
                </a:solidFill>
                <a:latin typeface="Times New Roman" panose="02020603050405020304" pitchFamily="18" charset="0"/>
                <a:cs typeface="Times New Roman" panose="02020603050405020304" pitchFamily="18" charset="0"/>
              </a:rPr>
              <a:t> </a:t>
            </a:r>
            <a:r>
              <a:rPr sz="2000" spc="-10" dirty="0">
                <a:solidFill>
                  <a:srgbClr val="271A38"/>
                </a:solidFill>
                <a:latin typeface="Times New Roman" panose="02020603050405020304" pitchFamily="18" charset="0"/>
                <a:cs typeface="Times New Roman" panose="02020603050405020304" pitchFamily="18" charset="0"/>
              </a:rPr>
              <a:t>marketplace</a:t>
            </a:r>
            <a:r>
              <a:rPr sz="2000" spc="30" dirty="0">
                <a:solidFill>
                  <a:srgbClr val="271A38"/>
                </a:solidFill>
                <a:latin typeface="Times New Roman" panose="02020603050405020304" pitchFamily="18" charset="0"/>
                <a:cs typeface="Times New Roman" panose="02020603050405020304" pitchFamily="18" charset="0"/>
              </a:rPr>
              <a:t> </a:t>
            </a:r>
            <a:r>
              <a:rPr sz="2000" spc="-10" dirty="0">
                <a:solidFill>
                  <a:srgbClr val="271A38"/>
                </a:solidFill>
                <a:latin typeface="Times New Roman" panose="02020603050405020304" pitchFamily="18" charset="0"/>
                <a:cs typeface="Times New Roman" panose="02020603050405020304" pitchFamily="18" charset="0"/>
              </a:rPr>
              <a:t>e-commerce</a:t>
            </a:r>
            <a:r>
              <a:rPr lang="fr-FR" sz="2000" spc="-10" dirty="0">
                <a:solidFill>
                  <a:srgbClr val="271A38"/>
                </a:solidFill>
                <a:latin typeface="Times New Roman" panose="02020603050405020304" pitchFamily="18" charset="0"/>
                <a:cs typeface="Times New Roman" panose="02020603050405020304" pitchFamily="18" charset="0"/>
              </a:rPr>
              <a:t> sur laquelle</a:t>
            </a:r>
            <a:r>
              <a:rPr lang="fr-FR" sz="2000" spc="-10" dirty="0">
                <a:latin typeface="Times New Roman" panose="02020603050405020304" pitchFamily="18" charset="0"/>
                <a:cs typeface="Times New Roman" panose="02020603050405020304" pitchFamily="18" charset="0"/>
              </a:rPr>
              <a:t> d</a:t>
            </a:r>
            <a:r>
              <a:rPr sz="2000" dirty="0">
                <a:solidFill>
                  <a:srgbClr val="271A38"/>
                </a:solidFill>
                <a:latin typeface="Times New Roman" panose="02020603050405020304" pitchFamily="18" charset="0"/>
                <a:cs typeface="Times New Roman" panose="02020603050405020304" pitchFamily="18" charset="0"/>
              </a:rPr>
              <a:t>es </a:t>
            </a:r>
            <a:r>
              <a:rPr sz="2000" spc="-10" dirty="0">
                <a:solidFill>
                  <a:srgbClr val="271A38"/>
                </a:solidFill>
                <a:latin typeface="Times New Roman" panose="02020603050405020304" pitchFamily="18" charset="0"/>
                <a:cs typeface="Times New Roman" panose="02020603050405020304" pitchFamily="18" charset="0"/>
              </a:rPr>
              <a:t>vendeurs</a:t>
            </a:r>
            <a:r>
              <a:rPr sz="2000" dirty="0">
                <a:solidFill>
                  <a:srgbClr val="271A38"/>
                </a:solidFill>
                <a:latin typeface="Times New Roman" panose="02020603050405020304" pitchFamily="18" charset="0"/>
                <a:cs typeface="Times New Roman" panose="02020603050405020304" pitchFamily="18" charset="0"/>
              </a:rPr>
              <a:t> </a:t>
            </a:r>
            <a:r>
              <a:rPr sz="2000" spc="-10" dirty="0">
                <a:solidFill>
                  <a:srgbClr val="271A38"/>
                </a:solidFill>
                <a:latin typeface="Times New Roman" panose="02020603050405020304" pitchFamily="18" charset="0"/>
                <a:cs typeface="Times New Roman" panose="02020603050405020304" pitchFamily="18" charset="0"/>
              </a:rPr>
              <a:t>proposent </a:t>
            </a:r>
            <a:r>
              <a:rPr sz="2000" spc="-5" dirty="0">
                <a:solidFill>
                  <a:srgbClr val="271A38"/>
                </a:solidFill>
                <a:latin typeface="Times New Roman" panose="02020603050405020304" pitchFamily="18" charset="0"/>
                <a:cs typeface="Times New Roman" panose="02020603050405020304" pitchFamily="18" charset="0"/>
              </a:rPr>
              <a:t>des </a:t>
            </a:r>
            <a:r>
              <a:rPr sz="2000" dirty="0">
                <a:solidFill>
                  <a:srgbClr val="271A38"/>
                </a:solidFill>
                <a:latin typeface="Times New Roman" panose="02020603050405020304" pitchFamily="18" charset="0"/>
                <a:cs typeface="Times New Roman" panose="02020603050405020304" pitchFamily="18" charset="0"/>
              </a:rPr>
              <a:t>articles</a:t>
            </a:r>
            <a:r>
              <a:rPr sz="2000" spc="20" dirty="0">
                <a:solidFill>
                  <a:srgbClr val="271A38"/>
                </a:solidFill>
                <a:latin typeface="Times New Roman" panose="02020603050405020304" pitchFamily="18" charset="0"/>
                <a:cs typeface="Times New Roman" panose="02020603050405020304" pitchFamily="18" charset="0"/>
              </a:rPr>
              <a:t> </a:t>
            </a:r>
            <a:r>
              <a:rPr sz="2000" dirty="0">
                <a:solidFill>
                  <a:srgbClr val="271A38"/>
                </a:solidFill>
                <a:latin typeface="Times New Roman" panose="02020603050405020304" pitchFamily="18" charset="0"/>
                <a:cs typeface="Times New Roman" panose="02020603050405020304" pitchFamily="18" charset="0"/>
              </a:rPr>
              <a:t>à</a:t>
            </a:r>
            <a:r>
              <a:rPr sz="2000" spc="-5" dirty="0">
                <a:solidFill>
                  <a:srgbClr val="271A38"/>
                </a:solidFill>
                <a:latin typeface="Times New Roman" panose="02020603050405020304" pitchFamily="18" charset="0"/>
                <a:cs typeface="Times New Roman" panose="02020603050405020304" pitchFamily="18" charset="0"/>
              </a:rPr>
              <a:t> </a:t>
            </a:r>
            <a:r>
              <a:rPr sz="2000" dirty="0">
                <a:solidFill>
                  <a:srgbClr val="271A38"/>
                </a:solidFill>
                <a:latin typeface="Times New Roman" panose="02020603050405020304" pitchFamily="18" charset="0"/>
                <a:cs typeface="Times New Roman" panose="02020603050405020304" pitchFamily="18" charset="0"/>
              </a:rPr>
              <a:t>des </a:t>
            </a:r>
            <a:r>
              <a:rPr sz="2000" spc="-10" dirty="0">
                <a:solidFill>
                  <a:srgbClr val="271A38"/>
                </a:solidFill>
                <a:latin typeface="Times New Roman" panose="02020603050405020304" pitchFamily="18" charset="0"/>
                <a:cs typeface="Times New Roman" panose="02020603050405020304" pitchFamily="18" charset="0"/>
              </a:rPr>
              <a:t>acheteurs</a:t>
            </a:r>
            <a:r>
              <a:rPr sz="2000" spc="-10" dirty="0">
                <a:latin typeface="Times New Roman" panose="02020603050405020304" pitchFamily="18" charset="0"/>
                <a:cs typeface="Times New Roman" panose="02020603050405020304" pitchFamily="18" charset="0"/>
              </a:rPr>
              <a:t>. </a:t>
            </a:r>
            <a:r>
              <a:rPr sz="2000" spc="-434"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article:</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une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photo</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et</a:t>
            </a:r>
            <a:r>
              <a:rPr sz="2000" dirty="0">
                <a:latin typeface="Times New Roman" panose="02020603050405020304" pitchFamily="18" charset="0"/>
                <a:cs typeface="Times New Roman" panose="02020603050405020304" pitchFamily="18" charset="0"/>
              </a:rPr>
              <a:t> une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description.</a:t>
            </a:r>
            <a:r>
              <a:rPr lang="fr-FR" sz="2000" dirty="0">
                <a:latin typeface="Times New Roman" panose="02020603050405020304" pitchFamily="18" charset="0"/>
                <a:cs typeface="Times New Roman" panose="02020603050405020304" pitchFamily="18" charset="0"/>
              </a:rPr>
              <a:t> </a:t>
            </a:r>
          </a:p>
          <a:p>
            <a:pPr marL="12700">
              <a:lnSpc>
                <a:spcPct val="100000"/>
              </a:lnSpc>
              <a:spcBef>
                <a:spcPts val="105"/>
              </a:spcBef>
            </a:pPr>
            <a:r>
              <a:rPr sz="2000" spc="-10" dirty="0">
                <a:latin typeface="Times New Roman" panose="02020603050405020304" pitchFamily="18" charset="0"/>
                <a:cs typeface="Times New Roman" panose="02020603050405020304" pitchFamily="18" charset="0"/>
              </a:rPr>
              <a:t>Attribution </a:t>
            </a:r>
            <a:r>
              <a:rPr sz="2000" b="1" spc="-5" dirty="0">
                <a:latin typeface="Times New Roman" panose="02020603050405020304" pitchFamily="18" charset="0"/>
                <a:cs typeface="Times New Roman" panose="02020603050405020304" pitchFamily="18" charset="0"/>
              </a:rPr>
              <a:t>manuelle</a:t>
            </a:r>
            <a:r>
              <a:rPr sz="2000" b="1"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a:t>
            </a:r>
            <a:r>
              <a:rPr sz="2000" dirty="0">
                <a:latin typeface="Times New Roman" panose="02020603050405020304" pitchFamily="18" charset="0"/>
                <a:cs typeface="Times New Roman" panose="02020603050405020304" pitchFamily="18" charset="0"/>
              </a:rPr>
              <a:t> la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catégorie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d'un</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article.</a:t>
            </a:r>
            <a:endParaRPr lang="fr-FR" sz="2000" dirty="0">
              <a:latin typeface="Times New Roman" panose="02020603050405020304" pitchFamily="18" charset="0"/>
              <a:cs typeface="Times New Roman" panose="02020603050405020304" pitchFamily="18" charset="0"/>
            </a:endParaRPr>
          </a:p>
          <a:p>
            <a:pPr marL="12700">
              <a:spcBef>
                <a:spcPts val="105"/>
              </a:spcBef>
            </a:pPr>
            <a:r>
              <a:rPr lang="fr-FR" sz="2000" dirty="0">
                <a:effectLst/>
                <a:latin typeface="Times New Roman" panose="02020603050405020304" pitchFamily="18" charset="0"/>
                <a:cs typeface="Times New Roman" panose="02020603050405020304" pitchFamily="18" charset="0"/>
              </a:rPr>
              <a:t>volume des articles </a:t>
            </a:r>
            <a:r>
              <a:rPr lang="fr-FR" sz="2000" b="1" dirty="0">
                <a:effectLst/>
                <a:latin typeface="Times New Roman" panose="02020603050405020304" pitchFamily="18" charset="0"/>
                <a:cs typeface="Times New Roman" panose="02020603050405020304" pitchFamily="18" charset="0"/>
              </a:rPr>
              <a:t>petit</a:t>
            </a:r>
          </a:p>
          <a:p>
            <a:pPr marL="12700">
              <a:lnSpc>
                <a:spcPct val="100000"/>
              </a:lnSpc>
            </a:pPr>
            <a:endParaRPr lang="fr-FR" sz="2000" b="1" dirty="0">
              <a:solidFill>
                <a:srgbClr val="271A38"/>
              </a:solidFill>
              <a:latin typeface="Times New Roman" panose="02020603050405020304" pitchFamily="18" charset="0"/>
              <a:cs typeface="Times New Roman" panose="02020603050405020304" pitchFamily="18" charset="0"/>
            </a:endParaRPr>
          </a:p>
          <a:p>
            <a:pPr marL="12700">
              <a:lnSpc>
                <a:spcPct val="100000"/>
              </a:lnSpc>
            </a:pPr>
            <a:r>
              <a:rPr sz="2400" b="1" dirty="0">
                <a:solidFill>
                  <a:srgbClr val="271A38"/>
                </a:solidFill>
                <a:latin typeface="Times New Roman" panose="02020603050405020304" pitchFamily="18" charset="0"/>
                <a:cs typeface="Times New Roman" panose="02020603050405020304" pitchFamily="18" charset="0"/>
              </a:rPr>
              <a:t>Mission</a:t>
            </a:r>
            <a:endParaRPr lang="fr-FR" sz="2400" dirty="0">
              <a:latin typeface="Times New Roman" panose="02020603050405020304" pitchFamily="18" charset="0"/>
              <a:cs typeface="Times New Roman" panose="02020603050405020304" pitchFamily="18" charset="0"/>
            </a:endParaRPr>
          </a:p>
          <a:p>
            <a:pPr marL="12700">
              <a:lnSpc>
                <a:spcPct val="100000"/>
              </a:lnSpc>
            </a:pPr>
            <a:r>
              <a:rPr lang="fr-FR" sz="2400" spc="-5" dirty="0">
                <a:latin typeface="Times New Roman" panose="02020603050405020304" pitchFamily="18" charset="0"/>
                <a:cs typeface="Times New Roman" panose="02020603050405020304" pitchFamily="18" charset="0"/>
              </a:rPr>
              <a:t>-</a:t>
            </a:r>
            <a:r>
              <a:rPr sz="2000" spc="-5" dirty="0" err="1">
                <a:latin typeface="Times New Roman" panose="02020603050405020304" pitchFamily="18" charset="0"/>
                <a:cs typeface="Times New Roman" panose="02020603050405020304" pitchFamily="18" charset="0"/>
              </a:rPr>
              <a:t>Etudier</a:t>
            </a:r>
            <a:r>
              <a:rPr sz="2000" spc="204"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la</a:t>
            </a:r>
            <a:r>
              <a:rPr sz="2000" spc="2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faisabilité</a:t>
            </a:r>
            <a:r>
              <a:rPr sz="2000" spc="204"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d'un</a:t>
            </a:r>
            <a:r>
              <a:rPr sz="2000" spc="2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moteur</a:t>
            </a:r>
            <a:r>
              <a:rPr sz="2000" spc="2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a:t>
            </a:r>
            <a:r>
              <a:rPr sz="2000" spc="2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classification</a:t>
            </a:r>
            <a:r>
              <a:rPr sz="2000" spc="225" dirty="0">
                <a:latin typeface="Times New Roman" panose="02020603050405020304" pitchFamily="18" charset="0"/>
                <a:cs typeface="Times New Roman" panose="02020603050405020304" pitchFamily="18" charset="0"/>
              </a:rPr>
              <a:t> </a:t>
            </a:r>
            <a:r>
              <a:rPr sz="2000" spc="-10" dirty="0" err="1">
                <a:latin typeface="Times New Roman" panose="02020603050405020304" pitchFamily="18" charset="0"/>
                <a:cs typeface="Times New Roman" panose="02020603050405020304" pitchFamily="18" charset="0"/>
              </a:rPr>
              <a:t>automatique</a:t>
            </a:r>
            <a:r>
              <a:rPr sz="2000" spc="2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des</a:t>
            </a:r>
            <a:r>
              <a:rPr lang="fr-F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articles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 </a:t>
            </a:r>
            <a:r>
              <a:rPr sz="2000" spc="-10" dirty="0">
                <a:latin typeface="Times New Roman" panose="02020603050405020304" pitchFamily="18" charset="0"/>
                <a:cs typeface="Times New Roman" panose="02020603050405020304" pitchFamily="18" charset="0"/>
              </a:rPr>
              <a:t>catégories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en</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basant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sur</a:t>
            </a:r>
            <a:r>
              <a:rPr sz="2000" dirty="0">
                <a:latin typeface="Times New Roman" panose="02020603050405020304" pitchFamily="18" charset="0"/>
                <a:cs typeface="Times New Roman" panose="02020603050405020304" pitchFamily="18" charset="0"/>
              </a:rPr>
              <a:t> une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et </a:t>
            </a:r>
            <a:r>
              <a:rPr sz="2000" dirty="0">
                <a:latin typeface="Times New Roman" panose="02020603050405020304" pitchFamily="18" charset="0"/>
                <a:cs typeface="Times New Roman" panose="02020603050405020304" pitchFamily="18" charset="0"/>
              </a:rPr>
              <a:t>une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description</a:t>
            </a:r>
            <a:r>
              <a:rPr sz="2000" dirty="0">
                <a:solidFill>
                  <a:srgbClr val="271A38"/>
                </a:solidFill>
                <a:latin typeface="Times New Roman" panose="02020603050405020304" pitchFamily="18" charset="0"/>
                <a:cs typeface="Times New Roman" panose="02020603050405020304" pitchFamily="18" charset="0"/>
              </a:rPr>
              <a:t>.</a:t>
            </a:r>
            <a:endParaRPr lang="fr-FR" sz="2000" dirty="0">
              <a:solidFill>
                <a:srgbClr val="271A38"/>
              </a:solidFill>
              <a:latin typeface="Times New Roman" panose="02020603050405020304" pitchFamily="18" charset="0"/>
              <a:cs typeface="Times New Roman" panose="02020603050405020304" pitchFamily="18" charset="0"/>
            </a:endParaRPr>
          </a:p>
          <a:p>
            <a:pPr marL="12700">
              <a:lnSpc>
                <a:spcPct val="100000"/>
              </a:lnSpc>
            </a:pPr>
            <a:r>
              <a:rPr lang="fr-FR" sz="2000" spc="-10" dirty="0">
                <a:solidFill>
                  <a:srgbClr val="271A38"/>
                </a:solidFill>
                <a:latin typeface="Times New Roman" panose="02020603050405020304" pitchFamily="18" charset="0"/>
                <a:cs typeface="Times New Roman" panose="02020603050405020304" pitchFamily="18" charset="0"/>
              </a:rPr>
              <a:t>-</a:t>
            </a:r>
            <a:r>
              <a:rPr sz="2000" spc="-10" dirty="0" err="1">
                <a:latin typeface="Times New Roman" panose="02020603050405020304" pitchFamily="18" charset="0"/>
                <a:cs typeface="Times New Roman" panose="02020603050405020304" pitchFamily="18" charset="0"/>
              </a:rPr>
              <a:t>Réaliser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la</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classification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supervisée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produits</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à</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partir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images</a:t>
            </a:r>
            <a:r>
              <a:rPr sz="2000" spc="-5" dirty="0">
                <a:solidFill>
                  <a:srgbClr val="271A38"/>
                </a:solidFill>
                <a:latin typeface="Times New Roman" panose="02020603050405020304" pitchFamily="18" charset="0"/>
                <a:cs typeface="Times New Roman" panose="02020603050405020304" pitchFamily="18" charset="0"/>
              </a:rPr>
              <a:t>.</a:t>
            </a:r>
            <a:endParaRPr lang="fr-FR" sz="2000" spc="-5" dirty="0">
              <a:solidFill>
                <a:srgbClr val="271A38"/>
              </a:solidFill>
              <a:latin typeface="Times New Roman" panose="02020603050405020304" pitchFamily="18" charset="0"/>
              <a:cs typeface="Times New Roman" panose="02020603050405020304" pitchFamily="18" charset="0"/>
            </a:endParaRPr>
          </a:p>
          <a:p>
            <a:pPr marL="12700">
              <a:lnSpc>
                <a:spcPct val="100000"/>
              </a:lnSpc>
            </a:pPr>
            <a:r>
              <a:rPr lang="fr-FR" sz="2000" spc="-5" dirty="0">
                <a:solidFill>
                  <a:srgbClr val="271A38"/>
                </a:solidFill>
                <a:latin typeface="Times New Roman" panose="02020603050405020304" pitchFamily="18" charset="0"/>
                <a:cs typeface="Times New Roman" panose="02020603050405020304" pitchFamily="18" charset="0"/>
              </a:rPr>
              <a:t>-</a:t>
            </a:r>
            <a:r>
              <a:rPr sz="2000" spc="-40" dirty="0">
                <a:latin typeface="Times New Roman" panose="02020603050405020304" pitchFamily="18" charset="0"/>
                <a:cs typeface="Times New Roman" panose="02020603050405020304" pitchFamily="18" charset="0"/>
              </a:rPr>
              <a:t>Tester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collecte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a:t>
            </a:r>
            <a:r>
              <a:rPr sz="2000" spc="-5" dirty="0">
                <a:latin typeface="Times New Roman" panose="02020603050405020304" pitchFamily="18" charset="0"/>
                <a:cs typeface="Times New Roman" panose="02020603050405020304" pitchFamily="18" charset="0"/>
              </a:rPr>
              <a:t> produits</a:t>
            </a:r>
            <a:r>
              <a:rPr sz="2000" dirty="0">
                <a:latin typeface="Times New Roman" panose="02020603050405020304" pitchFamily="18" charset="0"/>
                <a:cs typeface="Times New Roman" panose="02020603050405020304" pitchFamily="18" charset="0"/>
              </a:rPr>
              <a:t> à</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base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‘champagne’ via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une</a:t>
            </a:r>
            <a:r>
              <a:rPr sz="2000" spc="45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API</a:t>
            </a:r>
            <a:r>
              <a:rPr sz="2000" dirty="0">
                <a:solidFill>
                  <a:srgbClr val="271A38"/>
                </a:solidFill>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pic>
        <p:nvPicPr>
          <p:cNvPr id="21" name="object 21"/>
          <p:cNvPicPr/>
          <p:nvPr/>
        </p:nvPicPr>
        <p:blipFill>
          <a:blip r:embed="rId3" cstate="print"/>
          <a:stretch>
            <a:fillRect/>
          </a:stretch>
        </p:blipFill>
        <p:spPr>
          <a:xfrm>
            <a:off x="10981944" y="5342248"/>
            <a:ext cx="1091183" cy="673608"/>
          </a:xfrm>
          <a:prstGeom prst="rect">
            <a:avLst/>
          </a:prstGeom>
        </p:spPr>
      </p:pic>
      <p:sp>
        <p:nvSpPr>
          <p:cNvPr id="22" name="object 22"/>
          <p:cNvSpPr txBox="1"/>
          <p:nvPr/>
        </p:nvSpPr>
        <p:spPr>
          <a:xfrm>
            <a:off x="4495800" y="4322855"/>
            <a:ext cx="5616574" cy="2228815"/>
          </a:xfrm>
          <a:prstGeom prst="rect">
            <a:avLst/>
          </a:prstGeom>
        </p:spPr>
        <p:txBody>
          <a:bodyPr vert="horz" wrap="square" lIns="0" tIns="12700" rIns="0" bIns="0" rtlCol="0">
            <a:spAutoFit/>
          </a:bodyPr>
          <a:lstStyle/>
          <a:p>
            <a:pPr marL="12700" algn="ctr">
              <a:lnSpc>
                <a:spcPct val="100000"/>
              </a:lnSpc>
              <a:spcBef>
                <a:spcPts val="100"/>
              </a:spcBef>
            </a:pPr>
            <a:r>
              <a:rPr sz="3200" b="1" spc="-5" dirty="0">
                <a:solidFill>
                  <a:srgbClr val="271A38"/>
                </a:solidFill>
                <a:latin typeface="Times New Roman" panose="02020603050405020304" pitchFamily="18" charset="0"/>
                <a:cs typeface="Times New Roman" panose="02020603050405020304" pitchFamily="18" charset="0"/>
              </a:rPr>
              <a:t>Objectifs</a:t>
            </a:r>
            <a:endParaRPr sz="3200" dirty="0">
              <a:latin typeface="Times New Roman" panose="02020603050405020304" pitchFamily="18" charset="0"/>
              <a:cs typeface="Times New Roman" panose="02020603050405020304" pitchFamily="18" charset="0"/>
            </a:endParaRPr>
          </a:p>
          <a:p>
            <a:pPr marL="12700" marR="5080" algn="just">
              <a:lnSpc>
                <a:spcPct val="100000"/>
              </a:lnSpc>
            </a:pPr>
            <a:r>
              <a:rPr lang="fr-FR" sz="2800" spc="-10" dirty="0">
                <a:solidFill>
                  <a:srgbClr val="271A38"/>
                </a:solidFill>
                <a:latin typeface="Times New Roman" panose="02020603050405020304" pitchFamily="18" charset="0"/>
                <a:cs typeface="Times New Roman" panose="02020603050405020304" pitchFamily="18" charset="0"/>
              </a:rPr>
              <a:t>-</a:t>
            </a:r>
            <a:r>
              <a:rPr sz="2800" spc="-10" dirty="0" err="1">
                <a:solidFill>
                  <a:srgbClr val="271A38"/>
                </a:solidFill>
                <a:latin typeface="Times New Roman" panose="02020603050405020304" pitchFamily="18" charset="0"/>
                <a:cs typeface="Times New Roman" panose="02020603050405020304" pitchFamily="18" charset="0"/>
              </a:rPr>
              <a:t>Faciliter</a:t>
            </a:r>
            <a:r>
              <a:rPr sz="2800" spc="-10" dirty="0">
                <a:solidFill>
                  <a:srgbClr val="271A38"/>
                </a:solidFill>
                <a:latin typeface="Times New Roman" panose="02020603050405020304" pitchFamily="18" charset="0"/>
                <a:cs typeface="Times New Roman" panose="02020603050405020304" pitchFamily="18" charset="0"/>
              </a:rPr>
              <a:t> </a:t>
            </a:r>
            <a:r>
              <a:rPr sz="2800" spc="-20" dirty="0" err="1">
                <a:solidFill>
                  <a:srgbClr val="271A38"/>
                </a:solidFill>
                <a:latin typeface="Times New Roman" panose="02020603050405020304" pitchFamily="18" charset="0"/>
                <a:cs typeface="Times New Roman" panose="02020603050405020304" pitchFamily="18" charset="0"/>
              </a:rPr>
              <a:t>l’expérience</a:t>
            </a:r>
            <a:r>
              <a:rPr sz="2800" spc="-20" dirty="0">
                <a:solidFill>
                  <a:srgbClr val="271A38"/>
                </a:solidFill>
                <a:latin typeface="Times New Roman" panose="02020603050405020304" pitchFamily="18" charset="0"/>
                <a:cs typeface="Times New Roman" panose="02020603050405020304" pitchFamily="18" charset="0"/>
              </a:rPr>
              <a:t> </a:t>
            </a:r>
            <a:r>
              <a:rPr sz="2800" spc="-5" dirty="0">
                <a:solidFill>
                  <a:srgbClr val="271A38"/>
                </a:solidFill>
                <a:latin typeface="Times New Roman" panose="02020603050405020304" pitchFamily="18" charset="0"/>
                <a:cs typeface="Times New Roman" panose="02020603050405020304" pitchFamily="18" charset="0"/>
              </a:rPr>
              <a:t>des </a:t>
            </a:r>
            <a:r>
              <a:rPr sz="2800" spc="-10" dirty="0" err="1">
                <a:solidFill>
                  <a:srgbClr val="271A38"/>
                </a:solidFill>
                <a:latin typeface="Times New Roman" panose="02020603050405020304" pitchFamily="18" charset="0"/>
                <a:cs typeface="Times New Roman" panose="02020603050405020304" pitchFamily="18" charset="0"/>
              </a:rPr>
              <a:t>utilisateurs</a:t>
            </a:r>
            <a:endParaRPr lang="fr-FR" sz="2800" spc="-10" dirty="0">
              <a:solidFill>
                <a:srgbClr val="271A38"/>
              </a:solidFill>
              <a:latin typeface="Times New Roman" panose="02020603050405020304" pitchFamily="18" charset="0"/>
              <a:cs typeface="Times New Roman" panose="02020603050405020304" pitchFamily="18" charset="0"/>
            </a:endParaRPr>
          </a:p>
          <a:p>
            <a:pPr marL="12700" marR="5080" algn="just">
              <a:lnSpc>
                <a:spcPct val="100000"/>
              </a:lnSpc>
            </a:pPr>
            <a:r>
              <a:rPr lang="fr-FR" sz="2800" spc="-10" dirty="0">
                <a:solidFill>
                  <a:srgbClr val="271A38"/>
                </a:solidFill>
                <a:latin typeface="Times New Roman" panose="02020603050405020304" pitchFamily="18" charset="0"/>
                <a:cs typeface="Times New Roman" panose="02020603050405020304" pitchFamily="18" charset="0"/>
              </a:rPr>
              <a:t>-</a:t>
            </a:r>
            <a:r>
              <a:rPr sz="2800" spc="-5" dirty="0" err="1">
                <a:solidFill>
                  <a:srgbClr val="271A38"/>
                </a:solidFill>
                <a:latin typeface="Times New Roman" panose="02020603050405020304" pitchFamily="18" charset="0"/>
                <a:cs typeface="Times New Roman" panose="02020603050405020304" pitchFamily="18" charset="0"/>
              </a:rPr>
              <a:t>Fiabiliser</a:t>
            </a:r>
            <a:r>
              <a:rPr sz="2800" spc="-5" dirty="0">
                <a:solidFill>
                  <a:srgbClr val="271A38"/>
                </a:solidFill>
                <a:latin typeface="Times New Roman" panose="02020603050405020304" pitchFamily="18" charset="0"/>
                <a:cs typeface="Times New Roman" panose="02020603050405020304" pitchFamily="18" charset="0"/>
              </a:rPr>
              <a:t> </a:t>
            </a:r>
            <a:r>
              <a:rPr sz="2800" spc="-15" dirty="0">
                <a:solidFill>
                  <a:srgbClr val="271A38"/>
                </a:solidFill>
                <a:latin typeface="Times New Roman" panose="02020603050405020304" pitchFamily="18" charset="0"/>
                <a:cs typeface="Times New Roman" panose="02020603050405020304" pitchFamily="18" charset="0"/>
              </a:rPr>
              <a:t>l’attribution </a:t>
            </a:r>
            <a:r>
              <a:rPr sz="2800" dirty="0">
                <a:solidFill>
                  <a:srgbClr val="271A38"/>
                </a:solidFill>
                <a:latin typeface="Times New Roman" panose="02020603050405020304" pitchFamily="18" charset="0"/>
                <a:cs typeface="Times New Roman" panose="02020603050405020304" pitchFamily="18" charset="0"/>
              </a:rPr>
              <a:t>de la </a:t>
            </a:r>
            <a:r>
              <a:rPr sz="2800" spc="-10" dirty="0" err="1">
                <a:solidFill>
                  <a:srgbClr val="271A38"/>
                </a:solidFill>
                <a:latin typeface="Times New Roman" panose="02020603050405020304" pitchFamily="18" charset="0"/>
                <a:cs typeface="Times New Roman" panose="02020603050405020304" pitchFamily="18" charset="0"/>
              </a:rPr>
              <a:t>catégorie</a:t>
            </a:r>
            <a:endParaRPr lang="fr-FR" sz="2800" spc="-10" dirty="0">
              <a:solidFill>
                <a:srgbClr val="271A38"/>
              </a:solidFill>
              <a:latin typeface="Times New Roman" panose="02020603050405020304" pitchFamily="18" charset="0"/>
              <a:cs typeface="Times New Roman" panose="02020603050405020304" pitchFamily="18" charset="0"/>
            </a:endParaRPr>
          </a:p>
          <a:p>
            <a:pPr marL="12700" marR="5080" algn="just">
              <a:lnSpc>
                <a:spcPct val="100000"/>
              </a:lnSpc>
            </a:pPr>
            <a:r>
              <a:rPr lang="fr-FR" sz="2800" spc="-10" dirty="0">
                <a:solidFill>
                  <a:srgbClr val="271A38"/>
                </a:solidFill>
                <a:latin typeface="Times New Roman" panose="02020603050405020304" pitchFamily="18" charset="0"/>
                <a:cs typeface="Times New Roman" panose="02020603050405020304" pitchFamily="18" charset="0"/>
              </a:rPr>
              <a:t>-</a:t>
            </a:r>
            <a:r>
              <a:rPr sz="2800" spc="-440" dirty="0">
                <a:solidFill>
                  <a:srgbClr val="271A38"/>
                </a:solidFill>
                <a:latin typeface="Times New Roman" panose="02020603050405020304" pitchFamily="18" charset="0"/>
                <a:cs typeface="Times New Roman" panose="02020603050405020304" pitchFamily="18" charset="0"/>
              </a:rPr>
              <a:t> </a:t>
            </a:r>
            <a:r>
              <a:rPr sz="2800" spc="-10" dirty="0">
                <a:solidFill>
                  <a:srgbClr val="271A38"/>
                </a:solidFill>
                <a:latin typeface="Times New Roman" panose="02020603050405020304" pitchFamily="18" charset="0"/>
                <a:cs typeface="Times New Roman" panose="02020603050405020304" pitchFamily="18" charset="0"/>
              </a:rPr>
              <a:t>Passage</a:t>
            </a:r>
            <a:r>
              <a:rPr sz="2800" spc="5" dirty="0">
                <a:solidFill>
                  <a:srgbClr val="271A38"/>
                </a:solidFill>
                <a:latin typeface="Times New Roman" panose="02020603050405020304" pitchFamily="18" charset="0"/>
                <a:cs typeface="Times New Roman" panose="02020603050405020304" pitchFamily="18" charset="0"/>
              </a:rPr>
              <a:t> </a:t>
            </a:r>
            <a:r>
              <a:rPr sz="2800" dirty="0" err="1">
                <a:solidFill>
                  <a:srgbClr val="271A38"/>
                </a:solidFill>
                <a:latin typeface="Times New Roman" panose="02020603050405020304" pitchFamily="18" charset="0"/>
                <a:cs typeface="Times New Roman" panose="02020603050405020304" pitchFamily="18" charset="0"/>
              </a:rPr>
              <a:t>à</a:t>
            </a:r>
            <a:r>
              <a:rPr sz="2800" dirty="0">
                <a:solidFill>
                  <a:srgbClr val="271A38"/>
                </a:solidFill>
                <a:latin typeface="Times New Roman" panose="02020603050405020304" pitchFamily="18" charset="0"/>
                <a:cs typeface="Times New Roman" panose="02020603050405020304" pitchFamily="18" charset="0"/>
              </a:rPr>
              <a:t> </a:t>
            </a:r>
            <a:r>
              <a:rPr sz="2800" spc="-20" dirty="0" err="1">
                <a:solidFill>
                  <a:srgbClr val="271A38"/>
                </a:solidFill>
                <a:latin typeface="Times New Roman" panose="02020603050405020304" pitchFamily="18" charset="0"/>
                <a:cs typeface="Times New Roman" panose="02020603050405020304" pitchFamily="18" charset="0"/>
              </a:rPr>
              <a:t>l’échelle</a:t>
            </a:r>
            <a:endParaRPr lang="fr-FR" sz="2800" spc="-20" dirty="0">
              <a:solidFill>
                <a:srgbClr val="271A38"/>
              </a:solidFill>
              <a:latin typeface="Times New Roman" panose="02020603050405020304" pitchFamily="18" charset="0"/>
              <a:cs typeface="Times New Roman" panose="02020603050405020304" pitchFamily="18" charset="0"/>
            </a:endParaRPr>
          </a:p>
          <a:p>
            <a:pPr marL="12700" marR="5080" algn="just">
              <a:lnSpc>
                <a:spcPct val="100000"/>
              </a:lnSpc>
            </a:pPr>
            <a:r>
              <a:rPr lang="fr-FR" sz="2800" spc="-20" dirty="0">
                <a:solidFill>
                  <a:srgbClr val="271A38"/>
                </a:solidFill>
                <a:latin typeface="Times New Roman" panose="02020603050405020304" pitchFamily="18" charset="0"/>
                <a:cs typeface="Times New Roman" panose="02020603050405020304" pitchFamily="18" charset="0"/>
              </a:rPr>
              <a:t>-E</a:t>
            </a:r>
            <a:r>
              <a:rPr lang="fr-FR" sz="2800" b="0" i="0" dirty="0">
                <a:solidFill>
                  <a:srgbClr val="271A38"/>
                </a:solidFill>
                <a:effectLst/>
                <a:latin typeface="Times New Roman" panose="02020603050405020304" pitchFamily="18" charset="0"/>
                <a:cs typeface="Times New Roman" panose="02020603050405020304" pitchFamily="18" charset="0"/>
              </a:rPr>
              <a:t>largir </a:t>
            </a:r>
            <a:r>
              <a:rPr lang="fr-FR" sz="2800" dirty="0">
                <a:solidFill>
                  <a:srgbClr val="271A38"/>
                </a:solidFill>
                <a:latin typeface="Times New Roman" panose="02020603050405020304" pitchFamily="18" charset="0"/>
                <a:cs typeface="Times New Roman" panose="02020603050405020304" pitchFamily="18" charset="0"/>
              </a:rPr>
              <a:t>la</a:t>
            </a:r>
            <a:r>
              <a:rPr lang="fr-FR" sz="2800" b="0" i="0" dirty="0">
                <a:solidFill>
                  <a:srgbClr val="271A38"/>
                </a:solidFill>
                <a:effectLst/>
                <a:latin typeface="Times New Roman" panose="02020603050405020304" pitchFamily="18" charset="0"/>
                <a:cs typeface="Times New Roman" panose="02020603050405020304" pitchFamily="18" charset="0"/>
              </a:rPr>
              <a:t> gamme de produits</a:t>
            </a:r>
            <a:endParaRPr sz="2800" dirty="0">
              <a:latin typeface="Times New Roman" panose="02020603050405020304" pitchFamily="18" charset="0"/>
              <a:cs typeface="Times New Roman" panose="02020603050405020304" pitchFamily="18" charset="0"/>
            </a:endParaRPr>
          </a:p>
        </p:txBody>
      </p:sp>
      <p:sp>
        <p:nvSpPr>
          <p:cNvPr id="23" name="object 23"/>
          <p:cNvSpPr txBox="1"/>
          <p:nvPr/>
        </p:nvSpPr>
        <p:spPr>
          <a:xfrm>
            <a:off x="11813540" y="6257645"/>
            <a:ext cx="11620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Calibri"/>
                <a:cs typeface="Calibri"/>
              </a:rPr>
              <a:t>2</a:t>
            </a:r>
            <a:endParaRPr sz="1400">
              <a:latin typeface="Calibri"/>
              <a:cs typeface="Calibri"/>
            </a:endParaRPr>
          </a:p>
        </p:txBody>
      </p:sp>
      <p:sp>
        <p:nvSpPr>
          <p:cNvPr id="28" name="object 10">
            <a:extLst>
              <a:ext uri="{FF2B5EF4-FFF2-40B4-BE49-F238E27FC236}">
                <a16:creationId xmlns:a16="http://schemas.microsoft.com/office/drawing/2014/main" id="{D156F08E-1899-0CDB-BC63-248DF12365A3}"/>
              </a:ext>
            </a:extLst>
          </p:cNvPr>
          <p:cNvSpPr/>
          <p:nvPr/>
        </p:nvSpPr>
        <p:spPr>
          <a:xfrm>
            <a:off x="39243" y="4800600"/>
            <a:ext cx="2856357" cy="2049514"/>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p:nvPr/>
        </p:nvSpPr>
        <p:spPr>
          <a:xfrm>
            <a:off x="8142538" y="0"/>
            <a:ext cx="4050029" cy="2489835"/>
          </a:xfrm>
          <a:custGeom>
            <a:avLst/>
            <a:gdLst/>
            <a:ahLst/>
            <a:cxnLst/>
            <a:rect l="l" t="t" r="r" b="b"/>
            <a:pathLst>
              <a:path w="4050029" h="2489835">
                <a:moveTo>
                  <a:pt x="4049461" y="1153140"/>
                </a:moveTo>
                <a:lnTo>
                  <a:pt x="2904175" y="2489327"/>
                </a:lnTo>
                <a:lnTo>
                  <a:pt x="0" y="0"/>
                </a:lnTo>
              </a:path>
            </a:pathLst>
          </a:custGeom>
          <a:ln w="57150">
            <a:solidFill>
              <a:srgbClr val="FFFFFF"/>
            </a:solidFill>
          </a:ln>
        </p:spPr>
        <p:txBody>
          <a:bodyPr wrap="square" lIns="0" tIns="0" rIns="0" bIns="0" rtlCol="0"/>
          <a:lstStyle/>
          <a:p>
            <a:endParaRPr/>
          </a:p>
        </p:txBody>
      </p:sp>
      <p:sp>
        <p:nvSpPr>
          <p:cNvPr id="25" name="object 25"/>
          <p:cNvSpPr txBox="1"/>
          <p:nvPr/>
        </p:nvSpPr>
        <p:spPr>
          <a:xfrm>
            <a:off x="2425864" y="2869260"/>
            <a:ext cx="8227695" cy="843821"/>
          </a:xfrm>
          <a:prstGeom prst="rect">
            <a:avLst/>
          </a:prstGeom>
        </p:spPr>
        <p:txBody>
          <a:bodyPr vert="horz" wrap="square" lIns="0" tIns="12700" rIns="0" bIns="0" rtlCol="0">
            <a:spAutoFit/>
          </a:bodyPr>
          <a:lstStyle/>
          <a:p>
            <a:pPr marL="12700" marR="5080" algn="just">
              <a:lnSpc>
                <a:spcPct val="100000"/>
              </a:lnSpc>
            </a:pPr>
            <a:r>
              <a:rPr sz="1800" spc="-5" dirty="0">
                <a:latin typeface="Arial MT"/>
                <a:cs typeface="Arial MT"/>
              </a:rPr>
              <a:t>Une</a:t>
            </a:r>
            <a:r>
              <a:rPr sz="1800" dirty="0">
                <a:latin typeface="Arial MT"/>
                <a:cs typeface="Arial MT"/>
              </a:rPr>
              <a:t> </a:t>
            </a:r>
            <a:r>
              <a:rPr sz="1800" spc="-5" dirty="0">
                <a:latin typeface="Arial MT"/>
                <a:cs typeface="Arial MT"/>
              </a:rPr>
              <a:t>approche</a:t>
            </a:r>
            <a:r>
              <a:rPr sz="1800" dirty="0">
                <a:latin typeface="Arial MT"/>
                <a:cs typeface="Arial MT"/>
              </a:rPr>
              <a:t> </a:t>
            </a:r>
            <a:r>
              <a:rPr sz="1800" spc="-5" dirty="0">
                <a:latin typeface="Arial MT"/>
                <a:cs typeface="Arial MT"/>
              </a:rPr>
              <a:t>par</a:t>
            </a:r>
            <a:r>
              <a:rPr sz="1800" dirty="0">
                <a:latin typeface="Arial MT"/>
                <a:cs typeface="Arial MT"/>
              </a:rPr>
              <a:t> </a:t>
            </a:r>
            <a:r>
              <a:rPr sz="1800" dirty="0">
                <a:latin typeface="Arial"/>
                <a:cs typeface="Arial"/>
              </a:rPr>
              <a:t>data</a:t>
            </a:r>
            <a:r>
              <a:rPr sz="1800" spc="5" dirty="0">
                <a:latin typeface="Arial"/>
                <a:cs typeface="Arial"/>
              </a:rPr>
              <a:t> </a:t>
            </a:r>
            <a:r>
              <a:rPr sz="1800" spc="-5" dirty="0">
                <a:latin typeface="Arial"/>
                <a:cs typeface="Arial"/>
              </a:rPr>
              <a:t>generator</a:t>
            </a:r>
            <a:r>
              <a:rPr sz="1800" spc="-5" dirty="0">
                <a:latin typeface="Arial MT"/>
                <a:cs typeface="Arial MT"/>
              </a:rPr>
              <a:t>,</a:t>
            </a:r>
            <a:r>
              <a:rPr sz="1800" dirty="0">
                <a:latin typeface="Arial MT"/>
                <a:cs typeface="Arial MT"/>
              </a:rPr>
              <a:t> </a:t>
            </a:r>
            <a:r>
              <a:rPr sz="1800" spc="-5" dirty="0">
                <a:latin typeface="Arial MT"/>
                <a:cs typeface="Arial MT"/>
              </a:rPr>
              <a:t>permettant</a:t>
            </a:r>
            <a:r>
              <a:rPr sz="1800" dirty="0">
                <a:latin typeface="Arial MT"/>
                <a:cs typeface="Arial MT"/>
              </a:rPr>
              <a:t> </a:t>
            </a:r>
            <a:r>
              <a:rPr sz="1800" spc="-5" dirty="0">
                <a:latin typeface="Arial MT"/>
                <a:cs typeface="Arial MT"/>
              </a:rPr>
              <a:t>facilement</a:t>
            </a:r>
            <a:r>
              <a:rPr sz="1800" spc="495" dirty="0">
                <a:latin typeface="Arial MT"/>
                <a:cs typeface="Arial MT"/>
              </a:rPr>
              <a:t> </a:t>
            </a:r>
            <a:r>
              <a:rPr sz="1800" spc="-5" dirty="0">
                <a:latin typeface="Arial MT"/>
                <a:cs typeface="Arial MT"/>
              </a:rPr>
              <a:t>la</a:t>
            </a:r>
            <a:r>
              <a:rPr sz="1800" spc="495" dirty="0">
                <a:latin typeface="Arial MT"/>
                <a:cs typeface="Arial MT"/>
              </a:rPr>
              <a:t> </a:t>
            </a:r>
            <a:r>
              <a:rPr sz="1800" dirty="0">
                <a:latin typeface="Arial"/>
                <a:cs typeface="Arial"/>
              </a:rPr>
              <a:t>data </a:t>
            </a:r>
            <a:r>
              <a:rPr sz="1800" spc="5" dirty="0">
                <a:latin typeface="Arial"/>
                <a:cs typeface="Arial"/>
              </a:rPr>
              <a:t> </a:t>
            </a:r>
            <a:r>
              <a:rPr sz="1800" spc="-5" dirty="0">
                <a:latin typeface="Arial"/>
                <a:cs typeface="Arial"/>
              </a:rPr>
              <a:t>augmentation</a:t>
            </a:r>
            <a:r>
              <a:rPr sz="1800" spc="-5" dirty="0">
                <a:latin typeface="Arial MT"/>
                <a:cs typeface="Arial MT"/>
              </a:rPr>
              <a:t>.</a:t>
            </a:r>
            <a:r>
              <a:rPr sz="1800" dirty="0">
                <a:latin typeface="Arial MT"/>
                <a:cs typeface="Arial MT"/>
              </a:rPr>
              <a:t> </a:t>
            </a:r>
            <a:r>
              <a:rPr sz="1800" spc="-5" dirty="0">
                <a:latin typeface="Arial MT"/>
                <a:cs typeface="Arial MT"/>
              </a:rPr>
              <a:t>Les</a:t>
            </a:r>
            <a:r>
              <a:rPr sz="1800" dirty="0">
                <a:latin typeface="Arial MT"/>
                <a:cs typeface="Arial MT"/>
              </a:rPr>
              <a:t> </a:t>
            </a:r>
            <a:r>
              <a:rPr sz="1800" spc="-5" dirty="0">
                <a:latin typeface="Arial MT"/>
                <a:cs typeface="Arial MT"/>
              </a:rPr>
              <a:t>images</a:t>
            </a:r>
            <a:r>
              <a:rPr sz="1800" dirty="0">
                <a:latin typeface="Arial MT"/>
                <a:cs typeface="Arial MT"/>
              </a:rPr>
              <a:t> </a:t>
            </a:r>
            <a:r>
              <a:rPr sz="1800" spc="-5" dirty="0">
                <a:latin typeface="Arial MT"/>
                <a:cs typeface="Arial MT"/>
              </a:rPr>
              <a:t>sont</a:t>
            </a:r>
            <a:r>
              <a:rPr sz="1800" dirty="0">
                <a:latin typeface="Arial MT"/>
                <a:cs typeface="Arial MT"/>
              </a:rPr>
              <a:t> </a:t>
            </a:r>
            <a:r>
              <a:rPr sz="1800" spc="-5" dirty="0">
                <a:latin typeface="Arial MT"/>
                <a:cs typeface="Arial MT"/>
              </a:rPr>
              <a:t>directement</a:t>
            </a:r>
            <a:r>
              <a:rPr sz="1800" dirty="0">
                <a:latin typeface="Arial MT"/>
                <a:cs typeface="Arial MT"/>
              </a:rPr>
              <a:t> </a:t>
            </a:r>
            <a:r>
              <a:rPr sz="1800" spc="-5" dirty="0">
                <a:latin typeface="Arial MT"/>
                <a:cs typeface="Arial MT"/>
              </a:rPr>
              <a:t>récupérées</a:t>
            </a:r>
            <a:r>
              <a:rPr sz="1800" dirty="0">
                <a:latin typeface="Arial MT"/>
                <a:cs typeface="Arial MT"/>
              </a:rPr>
              <a:t> </a:t>
            </a:r>
            <a:r>
              <a:rPr sz="1800" spc="-5" dirty="0">
                <a:latin typeface="Arial MT"/>
                <a:cs typeface="Arial MT"/>
              </a:rPr>
              <a:t>à</a:t>
            </a:r>
            <a:r>
              <a:rPr sz="1800" dirty="0">
                <a:latin typeface="Arial MT"/>
                <a:cs typeface="Arial MT"/>
              </a:rPr>
              <a:t> </a:t>
            </a:r>
            <a:r>
              <a:rPr sz="1800" spc="-5" dirty="0">
                <a:latin typeface="Arial MT"/>
                <a:cs typeface="Arial MT"/>
              </a:rPr>
              <a:t>la</a:t>
            </a:r>
            <a:r>
              <a:rPr sz="1800" dirty="0">
                <a:latin typeface="Arial MT"/>
                <a:cs typeface="Arial MT"/>
              </a:rPr>
              <a:t> </a:t>
            </a:r>
            <a:r>
              <a:rPr sz="1800" spc="-5" dirty="0">
                <a:latin typeface="Arial MT"/>
                <a:cs typeface="Arial MT"/>
              </a:rPr>
              <a:t>volée</a:t>
            </a:r>
            <a:r>
              <a:rPr sz="1800" dirty="0">
                <a:latin typeface="Arial MT"/>
                <a:cs typeface="Arial MT"/>
              </a:rPr>
              <a:t> </a:t>
            </a:r>
            <a:r>
              <a:rPr sz="1800" spc="-5" dirty="0">
                <a:latin typeface="Arial MT"/>
                <a:cs typeface="Arial MT"/>
              </a:rPr>
              <a:t>dans</a:t>
            </a:r>
            <a:r>
              <a:rPr sz="1800" dirty="0">
                <a:latin typeface="Arial MT"/>
                <a:cs typeface="Arial MT"/>
              </a:rPr>
              <a:t> le </a:t>
            </a:r>
            <a:r>
              <a:rPr sz="1800" spc="-490" dirty="0">
                <a:latin typeface="Arial MT"/>
                <a:cs typeface="Arial MT"/>
              </a:rPr>
              <a:t> </a:t>
            </a:r>
            <a:r>
              <a:rPr sz="1800" spc="-5" dirty="0">
                <a:latin typeface="Arial MT"/>
                <a:cs typeface="Arial MT"/>
              </a:rPr>
              <a:t>répertoire</a:t>
            </a:r>
            <a:r>
              <a:rPr sz="1800" dirty="0">
                <a:latin typeface="Arial MT"/>
                <a:cs typeface="Arial MT"/>
              </a:rPr>
              <a:t> </a:t>
            </a:r>
            <a:r>
              <a:rPr sz="1800" spc="-5" dirty="0">
                <a:latin typeface="Arial MT"/>
                <a:cs typeface="Arial MT"/>
              </a:rPr>
              <a:t>des</a:t>
            </a:r>
            <a:r>
              <a:rPr sz="1800" spc="15" dirty="0">
                <a:latin typeface="Arial MT"/>
                <a:cs typeface="Arial MT"/>
              </a:rPr>
              <a:t> </a:t>
            </a:r>
            <a:r>
              <a:rPr sz="1800" spc="-5" dirty="0">
                <a:latin typeface="Arial MT"/>
                <a:cs typeface="Arial MT"/>
              </a:rPr>
              <a:t>images.</a:t>
            </a:r>
            <a:endParaRPr sz="1800" dirty="0">
              <a:latin typeface="Arial MT"/>
              <a:cs typeface="Arial MT"/>
            </a:endParaRPr>
          </a:p>
        </p:txBody>
      </p:sp>
      <p:grpSp>
        <p:nvGrpSpPr>
          <p:cNvPr id="26" name="object 26"/>
          <p:cNvGrpSpPr/>
          <p:nvPr/>
        </p:nvGrpSpPr>
        <p:grpSpPr>
          <a:xfrm>
            <a:off x="513018" y="4222314"/>
            <a:ext cx="1423670" cy="472440"/>
            <a:chOff x="99060" y="3874008"/>
            <a:chExt cx="1423670" cy="472440"/>
          </a:xfrm>
        </p:grpSpPr>
        <p:pic>
          <p:nvPicPr>
            <p:cNvPr id="27" name="object 27"/>
            <p:cNvPicPr/>
            <p:nvPr/>
          </p:nvPicPr>
          <p:blipFill>
            <a:blip r:embed="rId2" cstate="print"/>
            <a:stretch>
              <a:fillRect/>
            </a:stretch>
          </p:blipFill>
          <p:spPr>
            <a:xfrm>
              <a:off x="1331301" y="3959180"/>
              <a:ext cx="191109" cy="187149"/>
            </a:xfrm>
            <a:prstGeom prst="rect">
              <a:avLst/>
            </a:prstGeom>
          </p:spPr>
        </p:pic>
        <p:sp>
          <p:nvSpPr>
            <p:cNvPr id="28" name="object 28"/>
            <p:cNvSpPr/>
            <p:nvPr/>
          </p:nvSpPr>
          <p:spPr>
            <a:xfrm>
              <a:off x="99060" y="3874008"/>
              <a:ext cx="1414780" cy="472440"/>
            </a:xfrm>
            <a:custGeom>
              <a:avLst/>
              <a:gdLst/>
              <a:ahLst/>
              <a:cxnLst/>
              <a:rect l="l" t="t" r="r" b="b"/>
              <a:pathLst>
                <a:path w="1414780" h="472439">
                  <a:moveTo>
                    <a:pt x="1335532" y="0"/>
                  </a:moveTo>
                  <a:lnTo>
                    <a:pt x="78740" y="0"/>
                  </a:lnTo>
                  <a:lnTo>
                    <a:pt x="48091" y="6195"/>
                  </a:lnTo>
                  <a:lnTo>
                    <a:pt x="23063" y="23082"/>
                  </a:lnTo>
                  <a:lnTo>
                    <a:pt x="6188" y="48113"/>
                  </a:lnTo>
                  <a:lnTo>
                    <a:pt x="0" y="78740"/>
                  </a:lnTo>
                  <a:lnTo>
                    <a:pt x="0" y="393700"/>
                  </a:lnTo>
                  <a:lnTo>
                    <a:pt x="6188" y="424326"/>
                  </a:lnTo>
                  <a:lnTo>
                    <a:pt x="23063" y="449357"/>
                  </a:lnTo>
                  <a:lnTo>
                    <a:pt x="48091" y="466244"/>
                  </a:lnTo>
                  <a:lnTo>
                    <a:pt x="78740" y="472440"/>
                  </a:lnTo>
                  <a:lnTo>
                    <a:pt x="1335532" y="472440"/>
                  </a:lnTo>
                  <a:lnTo>
                    <a:pt x="1366158" y="466244"/>
                  </a:lnTo>
                  <a:lnTo>
                    <a:pt x="1391189" y="449357"/>
                  </a:lnTo>
                  <a:lnTo>
                    <a:pt x="1408076" y="424326"/>
                  </a:lnTo>
                  <a:lnTo>
                    <a:pt x="1414272" y="393700"/>
                  </a:lnTo>
                  <a:lnTo>
                    <a:pt x="1414272" y="78740"/>
                  </a:lnTo>
                  <a:lnTo>
                    <a:pt x="1408076" y="48113"/>
                  </a:lnTo>
                  <a:lnTo>
                    <a:pt x="1391189" y="23082"/>
                  </a:lnTo>
                  <a:lnTo>
                    <a:pt x="1366158" y="6195"/>
                  </a:lnTo>
                  <a:lnTo>
                    <a:pt x="1335532" y="0"/>
                  </a:lnTo>
                  <a:close/>
                </a:path>
              </a:pathLst>
            </a:custGeom>
            <a:solidFill>
              <a:srgbClr val="00608A"/>
            </a:solidFill>
          </p:spPr>
          <p:txBody>
            <a:bodyPr wrap="square" lIns="0" tIns="0" rIns="0" bIns="0" rtlCol="0"/>
            <a:lstStyle/>
            <a:p>
              <a:endParaRPr/>
            </a:p>
          </p:txBody>
        </p:sp>
      </p:grpSp>
      <p:sp>
        <p:nvSpPr>
          <p:cNvPr id="29" name="object 29"/>
          <p:cNvSpPr txBox="1"/>
          <p:nvPr/>
        </p:nvSpPr>
        <p:spPr>
          <a:xfrm>
            <a:off x="678806" y="4284286"/>
            <a:ext cx="1224611" cy="299720"/>
          </a:xfrm>
          <a:prstGeom prst="rect">
            <a:avLst/>
          </a:prstGeom>
        </p:spPr>
        <p:txBody>
          <a:bodyPr vert="horz" wrap="square" lIns="0" tIns="12700" rIns="0" bIns="0" rtlCol="0">
            <a:spAutoFit/>
          </a:bodyPr>
          <a:lstStyle/>
          <a:p>
            <a:pPr marL="38100">
              <a:lnSpc>
                <a:spcPct val="100000"/>
              </a:lnSpc>
              <a:spcBef>
                <a:spcPts val="100"/>
              </a:spcBef>
            </a:pPr>
            <a:r>
              <a:rPr sz="1800" spc="-10" dirty="0" err="1">
                <a:solidFill>
                  <a:srgbClr val="FFFFFF"/>
                </a:solidFill>
                <a:latin typeface="Calibri"/>
                <a:cs typeface="Calibri"/>
              </a:rPr>
              <a:t>Approche</a:t>
            </a:r>
            <a:r>
              <a:rPr sz="1800" spc="-25" dirty="0">
                <a:solidFill>
                  <a:srgbClr val="FFFFFF"/>
                </a:solidFill>
                <a:latin typeface="Calibri"/>
                <a:cs typeface="Calibri"/>
              </a:rPr>
              <a:t> </a:t>
            </a:r>
            <a:r>
              <a:rPr sz="1800" spc="-45" dirty="0">
                <a:solidFill>
                  <a:srgbClr val="FFFFFF"/>
                </a:solidFill>
                <a:latin typeface="Calibri"/>
                <a:cs typeface="Calibri"/>
              </a:rPr>
              <a:t>3</a:t>
            </a:r>
            <a:endParaRPr sz="2700" baseline="15432" dirty="0">
              <a:latin typeface="Arial"/>
              <a:cs typeface="Arial"/>
            </a:endParaRPr>
          </a:p>
        </p:txBody>
      </p:sp>
      <p:sp>
        <p:nvSpPr>
          <p:cNvPr id="34" name="object 34"/>
          <p:cNvSpPr txBox="1"/>
          <p:nvPr/>
        </p:nvSpPr>
        <p:spPr>
          <a:xfrm>
            <a:off x="2425864" y="4231512"/>
            <a:ext cx="737615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Une</a:t>
            </a:r>
            <a:r>
              <a:rPr sz="1800" dirty="0">
                <a:latin typeface="Arial"/>
                <a:cs typeface="Arial"/>
              </a:rPr>
              <a:t> </a:t>
            </a:r>
            <a:r>
              <a:rPr sz="1800" spc="-5" dirty="0">
                <a:latin typeface="Arial"/>
                <a:cs typeface="Arial"/>
              </a:rPr>
              <a:t>approche</a:t>
            </a:r>
            <a:r>
              <a:rPr sz="1800" spc="5" dirty="0">
                <a:latin typeface="Arial"/>
                <a:cs typeface="Arial"/>
              </a:rPr>
              <a:t> </a:t>
            </a:r>
            <a:r>
              <a:rPr sz="1800" spc="-5" dirty="0">
                <a:latin typeface="Arial"/>
                <a:cs typeface="Arial"/>
              </a:rPr>
              <a:t>récente</a:t>
            </a:r>
            <a:r>
              <a:rPr sz="1800" spc="20" dirty="0">
                <a:latin typeface="Arial"/>
                <a:cs typeface="Arial"/>
              </a:rPr>
              <a:t> </a:t>
            </a:r>
            <a:r>
              <a:rPr sz="1800" spc="-5" dirty="0">
                <a:latin typeface="Arial MT"/>
                <a:cs typeface="Arial MT"/>
              </a:rPr>
              <a:t>proposée</a:t>
            </a:r>
            <a:r>
              <a:rPr sz="1800" spc="15" dirty="0">
                <a:latin typeface="Arial MT"/>
                <a:cs typeface="Arial MT"/>
              </a:rPr>
              <a:t> </a:t>
            </a:r>
            <a:r>
              <a:rPr sz="1800" spc="-5" dirty="0">
                <a:latin typeface="Arial MT"/>
                <a:cs typeface="Arial MT"/>
              </a:rPr>
              <a:t>par</a:t>
            </a:r>
            <a:r>
              <a:rPr sz="1800" spc="20" dirty="0">
                <a:latin typeface="Arial MT"/>
                <a:cs typeface="Arial MT"/>
              </a:rPr>
              <a:t> </a:t>
            </a:r>
            <a:r>
              <a:rPr sz="1800" spc="-5" dirty="0">
                <a:latin typeface="Arial"/>
                <a:cs typeface="Arial"/>
              </a:rPr>
              <a:t>DataSet</a:t>
            </a:r>
            <a:r>
              <a:rPr sz="1800" spc="-5" dirty="0">
                <a:latin typeface="Arial MT"/>
                <a:cs typeface="Arial MT"/>
              </a:rPr>
              <a:t>,</a:t>
            </a:r>
            <a:r>
              <a:rPr sz="1800" spc="10" dirty="0">
                <a:latin typeface="Arial MT"/>
                <a:cs typeface="Arial MT"/>
              </a:rPr>
              <a:t> </a:t>
            </a:r>
            <a:r>
              <a:rPr sz="1800" spc="-5" dirty="0">
                <a:latin typeface="Arial MT"/>
                <a:cs typeface="Arial MT"/>
              </a:rPr>
              <a:t>sans</a:t>
            </a:r>
            <a:r>
              <a:rPr sz="1800" spc="20" dirty="0">
                <a:latin typeface="Arial MT"/>
                <a:cs typeface="Arial MT"/>
              </a:rPr>
              <a:t> </a:t>
            </a:r>
            <a:r>
              <a:rPr sz="1800" spc="-5" dirty="0">
                <a:latin typeface="Arial MT"/>
                <a:cs typeface="Arial MT"/>
              </a:rPr>
              <a:t>data</a:t>
            </a:r>
            <a:r>
              <a:rPr sz="1800" spc="10" dirty="0">
                <a:latin typeface="Arial MT"/>
                <a:cs typeface="Arial MT"/>
              </a:rPr>
              <a:t> </a:t>
            </a:r>
            <a:r>
              <a:rPr sz="1800" spc="-5" dirty="0">
                <a:latin typeface="Arial MT"/>
                <a:cs typeface="Arial MT"/>
              </a:rPr>
              <a:t>augmentation.</a:t>
            </a:r>
            <a:endParaRPr sz="1800" dirty="0">
              <a:latin typeface="Arial MT"/>
              <a:cs typeface="Arial MT"/>
            </a:endParaRPr>
          </a:p>
        </p:txBody>
      </p:sp>
      <p:sp>
        <p:nvSpPr>
          <p:cNvPr id="40" name="object 40"/>
          <p:cNvSpPr txBox="1"/>
          <p:nvPr/>
        </p:nvSpPr>
        <p:spPr>
          <a:xfrm>
            <a:off x="2425864" y="5137276"/>
            <a:ext cx="8570595" cy="289823"/>
          </a:xfrm>
          <a:prstGeom prst="rect">
            <a:avLst/>
          </a:prstGeom>
        </p:spPr>
        <p:txBody>
          <a:bodyPr vert="horz" wrap="square" lIns="0" tIns="12700" rIns="0" bIns="0" rtlCol="0">
            <a:spAutoFit/>
          </a:bodyPr>
          <a:lstStyle/>
          <a:p>
            <a:pPr marL="355600" marR="5080" indent="-343535">
              <a:lnSpc>
                <a:spcPct val="100000"/>
              </a:lnSpc>
              <a:spcBef>
                <a:spcPts val="100"/>
              </a:spcBef>
              <a:tabLst>
                <a:tab pos="355600" algn="l"/>
              </a:tabLst>
            </a:pPr>
            <a:r>
              <a:rPr sz="1800" spc="-5" dirty="0">
                <a:latin typeface="Arial"/>
                <a:cs typeface="Arial"/>
              </a:rPr>
              <a:t>Une</a:t>
            </a:r>
            <a:r>
              <a:rPr sz="1800" dirty="0">
                <a:latin typeface="Arial"/>
                <a:cs typeface="Arial"/>
              </a:rPr>
              <a:t> </a:t>
            </a:r>
            <a:r>
              <a:rPr sz="1800" spc="-5" dirty="0">
                <a:latin typeface="Arial"/>
                <a:cs typeface="Arial"/>
              </a:rPr>
              <a:t>approche</a:t>
            </a:r>
            <a:r>
              <a:rPr sz="1800" dirty="0">
                <a:latin typeface="Arial"/>
                <a:cs typeface="Arial"/>
              </a:rPr>
              <a:t> </a:t>
            </a:r>
            <a:r>
              <a:rPr sz="1800" spc="-5" dirty="0">
                <a:latin typeface="Arial"/>
                <a:cs typeface="Arial"/>
              </a:rPr>
              <a:t>récente</a:t>
            </a:r>
            <a:r>
              <a:rPr sz="1800" dirty="0">
                <a:latin typeface="Arial"/>
                <a:cs typeface="Arial"/>
              </a:rPr>
              <a:t> </a:t>
            </a:r>
            <a:r>
              <a:rPr sz="1800" dirty="0">
                <a:latin typeface="Arial MT"/>
                <a:cs typeface="Arial MT"/>
              </a:rPr>
              <a:t>par</a:t>
            </a:r>
            <a:r>
              <a:rPr sz="1800" spc="5" dirty="0">
                <a:latin typeface="Arial MT"/>
                <a:cs typeface="Arial MT"/>
              </a:rPr>
              <a:t> </a:t>
            </a:r>
            <a:r>
              <a:rPr sz="1800" spc="-5" dirty="0">
                <a:latin typeface="Arial"/>
                <a:cs typeface="Arial"/>
              </a:rPr>
              <a:t>DataSet</a:t>
            </a:r>
            <a:r>
              <a:rPr sz="1800" spc="-5" dirty="0">
                <a:latin typeface="Arial MT"/>
                <a:cs typeface="Arial MT"/>
              </a:rPr>
              <a:t>,</a:t>
            </a:r>
            <a:r>
              <a:rPr sz="1800" dirty="0">
                <a:latin typeface="Arial MT"/>
                <a:cs typeface="Arial MT"/>
              </a:rPr>
              <a:t> </a:t>
            </a:r>
            <a:r>
              <a:rPr sz="1800" spc="-5" dirty="0">
                <a:latin typeface="Arial"/>
                <a:cs typeface="Arial"/>
              </a:rPr>
              <a:t>avec</a:t>
            </a:r>
            <a:r>
              <a:rPr sz="1800" dirty="0">
                <a:latin typeface="Arial"/>
                <a:cs typeface="Arial"/>
              </a:rPr>
              <a:t> data</a:t>
            </a:r>
            <a:r>
              <a:rPr sz="1800" spc="5" dirty="0">
                <a:latin typeface="Arial"/>
                <a:cs typeface="Arial"/>
              </a:rPr>
              <a:t> </a:t>
            </a:r>
            <a:r>
              <a:rPr sz="1800" dirty="0">
                <a:latin typeface="Arial"/>
                <a:cs typeface="Arial"/>
              </a:rPr>
              <a:t>augmentation</a:t>
            </a:r>
            <a:r>
              <a:rPr sz="1800" spc="5" dirty="0">
                <a:latin typeface="Arial"/>
                <a:cs typeface="Arial"/>
              </a:rPr>
              <a:t> </a:t>
            </a:r>
            <a:r>
              <a:rPr sz="1800" spc="-5" dirty="0">
                <a:latin typeface="Arial MT"/>
                <a:cs typeface="Arial MT"/>
              </a:rPr>
              <a:t>intégrée</a:t>
            </a:r>
            <a:r>
              <a:rPr sz="1800" dirty="0">
                <a:latin typeface="Arial MT"/>
                <a:cs typeface="Arial MT"/>
              </a:rPr>
              <a:t> au </a:t>
            </a:r>
            <a:r>
              <a:rPr sz="1800" spc="-490" dirty="0">
                <a:latin typeface="Arial MT"/>
                <a:cs typeface="Arial MT"/>
              </a:rPr>
              <a:t> </a:t>
            </a:r>
            <a:r>
              <a:rPr sz="1800" spc="-5" dirty="0" err="1">
                <a:latin typeface="Arial MT"/>
                <a:cs typeface="Arial MT"/>
              </a:rPr>
              <a:t>modèle</a:t>
            </a:r>
            <a:r>
              <a:rPr lang="fr-FR" spc="-5" dirty="0">
                <a:latin typeface="Arial MT"/>
                <a:cs typeface="Arial MT"/>
              </a:rPr>
              <a:t>.</a:t>
            </a:r>
            <a:endParaRPr lang="fr-FR" spc="5" dirty="0">
              <a:latin typeface="Arial MT"/>
              <a:cs typeface="Arial MT"/>
            </a:endParaRPr>
          </a:p>
        </p:txBody>
      </p:sp>
      <p:sp>
        <p:nvSpPr>
          <p:cNvPr id="41" name="object 41"/>
          <p:cNvSpPr/>
          <p:nvPr/>
        </p:nvSpPr>
        <p:spPr>
          <a:xfrm>
            <a:off x="541443" y="1772184"/>
            <a:ext cx="1412875" cy="472440"/>
          </a:xfrm>
          <a:custGeom>
            <a:avLst/>
            <a:gdLst/>
            <a:ahLst/>
            <a:cxnLst/>
            <a:rect l="l" t="t" r="r" b="b"/>
            <a:pathLst>
              <a:path w="1412875" h="472439">
                <a:moveTo>
                  <a:pt x="1334008" y="0"/>
                </a:moveTo>
                <a:lnTo>
                  <a:pt x="78739" y="0"/>
                </a:lnTo>
                <a:lnTo>
                  <a:pt x="48091" y="6195"/>
                </a:lnTo>
                <a:lnTo>
                  <a:pt x="23062" y="23082"/>
                </a:lnTo>
                <a:lnTo>
                  <a:pt x="6187" y="48113"/>
                </a:lnTo>
                <a:lnTo>
                  <a:pt x="0" y="78739"/>
                </a:lnTo>
                <a:lnTo>
                  <a:pt x="0" y="393700"/>
                </a:lnTo>
                <a:lnTo>
                  <a:pt x="6187" y="424326"/>
                </a:lnTo>
                <a:lnTo>
                  <a:pt x="23062" y="449357"/>
                </a:lnTo>
                <a:lnTo>
                  <a:pt x="48091" y="466244"/>
                </a:lnTo>
                <a:lnTo>
                  <a:pt x="78739" y="472439"/>
                </a:lnTo>
                <a:lnTo>
                  <a:pt x="1334008" y="472439"/>
                </a:lnTo>
                <a:lnTo>
                  <a:pt x="1364634" y="466244"/>
                </a:lnTo>
                <a:lnTo>
                  <a:pt x="1389665" y="449357"/>
                </a:lnTo>
                <a:lnTo>
                  <a:pt x="1406552" y="424326"/>
                </a:lnTo>
                <a:lnTo>
                  <a:pt x="1412748" y="393700"/>
                </a:lnTo>
                <a:lnTo>
                  <a:pt x="1412748" y="78739"/>
                </a:lnTo>
                <a:lnTo>
                  <a:pt x="1406552" y="48113"/>
                </a:lnTo>
                <a:lnTo>
                  <a:pt x="1389665" y="23082"/>
                </a:lnTo>
                <a:lnTo>
                  <a:pt x="1364634" y="6195"/>
                </a:lnTo>
                <a:lnTo>
                  <a:pt x="1334008" y="0"/>
                </a:lnTo>
                <a:close/>
              </a:path>
            </a:pathLst>
          </a:custGeom>
          <a:solidFill>
            <a:srgbClr val="3B92C3"/>
          </a:solidFill>
        </p:spPr>
        <p:txBody>
          <a:bodyPr wrap="square" lIns="0" tIns="0" rIns="0" bIns="0" rtlCol="0"/>
          <a:lstStyle/>
          <a:p>
            <a:endParaRPr/>
          </a:p>
        </p:txBody>
      </p:sp>
      <p:sp>
        <p:nvSpPr>
          <p:cNvPr id="42" name="object 42"/>
          <p:cNvSpPr txBox="1"/>
          <p:nvPr/>
        </p:nvSpPr>
        <p:spPr>
          <a:xfrm>
            <a:off x="647846" y="1834156"/>
            <a:ext cx="1329055" cy="299720"/>
          </a:xfrm>
          <a:prstGeom prst="rect">
            <a:avLst/>
          </a:prstGeom>
        </p:spPr>
        <p:txBody>
          <a:bodyPr vert="horz" wrap="square" lIns="0" tIns="12700" rIns="0" bIns="0" rtlCol="0">
            <a:spAutoFit/>
          </a:bodyPr>
          <a:lstStyle/>
          <a:p>
            <a:pPr marL="38100">
              <a:lnSpc>
                <a:spcPct val="100000"/>
              </a:lnSpc>
              <a:spcBef>
                <a:spcPts val="100"/>
              </a:spcBef>
            </a:pPr>
            <a:r>
              <a:rPr sz="1800" spc="-5" dirty="0" err="1">
                <a:solidFill>
                  <a:srgbClr val="FFFFFF"/>
                </a:solidFill>
                <a:latin typeface="Calibri"/>
                <a:cs typeface="Calibri"/>
              </a:rPr>
              <a:t>Approche</a:t>
            </a:r>
            <a:r>
              <a:rPr sz="1800" spc="-35" dirty="0">
                <a:solidFill>
                  <a:srgbClr val="FFFFFF"/>
                </a:solidFill>
                <a:latin typeface="Calibri"/>
                <a:cs typeface="Calibri"/>
              </a:rPr>
              <a:t> </a:t>
            </a:r>
            <a:r>
              <a:rPr sz="1800" spc="-30" dirty="0">
                <a:solidFill>
                  <a:srgbClr val="FFFFFF"/>
                </a:solidFill>
                <a:latin typeface="Calibri"/>
                <a:cs typeface="Calibri"/>
              </a:rPr>
              <a:t>1</a:t>
            </a:r>
            <a:endParaRPr sz="2700" baseline="12345" dirty="0">
              <a:latin typeface="Arial MT"/>
              <a:cs typeface="Arial MT"/>
            </a:endParaRPr>
          </a:p>
        </p:txBody>
      </p:sp>
      <p:sp>
        <p:nvSpPr>
          <p:cNvPr id="43" name="object 43"/>
          <p:cNvSpPr/>
          <p:nvPr/>
        </p:nvSpPr>
        <p:spPr>
          <a:xfrm>
            <a:off x="523813" y="2966022"/>
            <a:ext cx="1412875" cy="474345"/>
          </a:xfrm>
          <a:custGeom>
            <a:avLst/>
            <a:gdLst/>
            <a:ahLst/>
            <a:cxnLst/>
            <a:rect l="l" t="t" r="r" b="b"/>
            <a:pathLst>
              <a:path w="1412875" h="474344">
                <a:moveTo>
                  <a:pt x="1333754" y="0"/>
                </a:moveTo>
                <a:lnTo>
                  <a:pt x="78994" y="0"/>
                </a:lnTo>
                <a:lnTo>
                  <a:pt x="48246" y="6199"/>
                </a:lnTo>
                <a:lnTo>
                  <a:pt x="23137" y="23113"/>
                </a:lnTo>
                <a:lnTo>
                  <a:pt x="6207" y="48220"/>
                </a:lnTo>
                <a:lnTo>
                  <a:pt x="0" y="78993"/>
                </a:lnTo>
                <a:lnTo>
                  <a:pt x="0" y="394969"/>
                </a:lnTo>
                <a:lnTo>
                  <a:pt x="6207" y="425743"/>
                </a:lnTo>
                <a:lnTo>
                  <a:pt x="23137" y="450849"/>
                </a:lnTo>
                <a:lnTo>
                  <a:pt x="48246" y="467764"/>
                </a:lnTo>
                <a:lnTo>
                  <a:pt x="78994" y="473963"/>
                </a:lnTo>
                <a:lnTo>
                  <a:pt x="1333754" y="473963"/>
                </a:lnTo>
                <a:lnTo>
                  <a:pt x="1364527" y="467764"/>
                </a:lnTo>
                <a:lnTo>
                  <a:pt x="1389634" y="450850"/>
                </a:lnTo>
                <a:lnTo>
                  <a:pt x="1406548" y="425743"/>
                </a:lnTo>
                <a:lnTo>
                  <a:pt x="1412748" y="394969"/>
                </a:lnTo>
                <a:lnTo>
                  <a:pt x="1412748" y="78993"/>
                </a:lnTo>
                <a:lnTo>
                  <a:pt x="1406548" y="48220"/>
                </a:lnTo>
                <a:lnTo>
                  <a:pt x="1389633" y="23113"/>
                </a:lnTo>
                <a:lnTo>
                  <a:pt x="1364527" y="6199"/>
                </a:lnTo>
                <a:lnTo>
                  <a:pt x="1333754" y="0"/>
                </a:lnTo>
                <a:close/>
              </a:path>
            </a:pathLst>
          </a:custGeom>
          <a:solidFill>
            <a:srgbClr val="00799F"/>
          </a:solidFill>
        </p:spPr>
        <p:txBody>
          <a:bodyPr wrap="square" lIns="0" tIns="0" rIns="0" bIns="0" rtlCol="0"/>
          <a:lstStyle/>
          <a:p>
            <a:endParaRPr/>
          </a:p>
        </p:txBody>
      </p:sp>
      <p:sp>
        <p:nvSpPr>
          <p:cNvPr id="44" name="object 44"/>
          <p:cNvSpPr txBox="1"/>
          <p:nvPr/>
        </p:nvSpPr>
        <p:spPr>
          <a:xfrm>
            <a:off x="647846" y="3015136"/>
            <a:ext cx="1329055" cy="299720"/>
          </a:xfrm>
          <a:prstGeom prst="rect">
            <a:avLst/>
          </a:prstGeom>
        </p:spPr>
        <p:txBody>
          <a:bodyPr vert="horz" wrap="square" lIns="0" tIns="12700" rIns="0" bIns="0" rtlCol="0">
            <a:spAutoFit/>
          </a:bodyPr>
          <a:lstStyle/>
          <a:p>
            <a:pPr marL="38100">
              <a:lnSpc>
                <a:spcPct val="100000"/>
              </a:lnSpc>
              <a:spcBef>
                <a:spcPts val="100"/>
              </a:spcBef>
            </a:pPr>
            <a:r>
              <a:rPr sz="1800" spc="-5" dirty="0" err="1">
                <a:solidFill>
                  <a:srgbClr val="FFFFFF"/>
                </a:solidFill>
                <a:latin typeface="Calibri"/>
                <a:cs typeface="Calibri"/>
              </a:rPr>
              <a:t>Approche</a:t>
            </a:r>
            <a:r>
              <a:rPr sz="1800" spc="-35" dirty="0">
                <a:solidFill>
                  <a:srgbClr val="FFFFFF"/>
                </a:solidFill>
                <a:latin typeface="Calibri"/>
                <a:cs typeface="Calibri"/>
              </a:rPr>
              <a:t> </a:t>
            </a:r>
            <a:r>
              <a:rPr sz="1800" spc="-30" dirty="0">
                <a:solidFill>
                  <a:srgbClr val="FFFFFF"/>
                </a:solidFill>
                <a:latin typeface="Calibri"/>
                <a:cs typeface="Calibri"/>
              </a:rPr>
              <a:t>2</a:t>
            </a:r>
            <a:endParaRPr sz="2700" baseline="15432" dirty="0">
              <a:latin typeface="Arial MT"/>
              <a:cs typeface="Arial MT"/>
            </a:endParaRPr>
          </a:p>
        </p:txBody>
      </p:sp>
      <p:sp>
        <p:nvSpPr>
          <p:cNvPr id="45" name="object 45"/>
          <p:cNvSpPr/>
          <p:nvPr/>
        </p:nvSpPr>
        <p:spPr>
          <a:xfrm>
            <a:off x="533082" y="5137276"/>
            <a:ext cx="1414780" cy="472440"/>
          </a:xfrm>
          <a:custGeom>
            <a:avLst/>
            <a:gdLst/>
            <a:ahLst/>
            <a:cxnLst/>
            <a:rect l="l" t="t" r="r" b="b"/>
            <a:pathLst>
              <a:path w="1414780" h="472439">
                <a:moveTo>
                  <a:pt x="1335532" y="0"/>
                </a:moveTo>
                <a:lnTo>
                  <a:pt x="78740" y="0"/>
                </a:lnTo>
                <a:lnTo>
                  <a:pt x="48091" y="6195"/>
                </a:lnTo>
                <a:lnTo>
                  <a:pt x="23063" y="23082"/>
                </a:lnTo>
                <a:lnTo>
                  <a:pt x="6188" y="48113"/>
                </a:lnTo>
                <a:lnTo>
                  <a:pt x="0" y="78739"/>
                </a:lnTo>
                <a:lnTo>
                  <a:pt x="0" y="393700"/>
                </a:lnTo>
                <a:lnTo>
                  <a:pt x="6188" y="424326"/>
                </a:lnTo>
                <a:lnTo>
                  <a:pt x="23063" y="449357"/>
                </a:lnTo>
                <a:lnTo>
                  <a:pt x="48091" y="466244"/>
                </a:lnTo>
                <a:lnTo>
                  <a:pt x="78740" y="472439"/>
                </a:lnTo>
                <a:lnTo>
                  <a:pt x="1335532" y="472439"/>
                </a:lnTo>
                <a:lnTo>
                  <a:pt x="1366158" y="466244"/>
                </a:lnTo>
                <a:lnTo>
                  <a:pt x="1391189" y="449357"/>
                </a:lnTo>
                <a:lnTo>
                  <a:pt x="1408076" y="424326"/>
                </a:lnTo>
                <a:lnTo>
                  <a:pt x="1414272" y="393700"/>
                </a:lnTo>
                <a:lnTo>
                  <a:pt x="1414272" y="78739"/>
                </a:lnTo>
                <a:lnTo>
                  <a:pt x="1408076" y="48113"/>
                </a:lnTo>
                <a:lnTo>
                  <a:pt x="1391189" y="23082"/>
                </a:lnTo>
                <a:lnTo>
                  <a:pt x="1366158" y="6195"/>
                </a:lnTo>
                <a:lnTo>
                  <a:pt x="1335532" y="0"/>
                </a:lnTo>
                <a:close/>
              </a:path>
            </a:pathLst>
          </a:custGeom>
          <a:solidFill>
            <a:srgbClr val="004563"/>
          </a:solidFill>
        </p:spPr>
        <p:txBody>
          <a:bodyPr wrap="square" lIns="0" tIns="0" rIns="0" bIns="0" rtlCol="0"/>
          <a:lstStyle/>
          <a:p>
            <a:endParaRPr/>
          </a:p>
        </p:txBody>
      </p:sp>
      <p:sp>
        <p:nvSpPr>
          <p:cNvPr id="46" name="object 46"/>
          <p:cNvSpPr txBox="1"/>
          <p:nvPr/>
        </p:nvSpPr>
        <p:spPr>
          <a:xfrm>
            <a:off x="693102" y="5219710"/>
            <a:ext cx="109474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Approche</a:t>
            </a:r>
            <a:r>
              <a:rPr sz="1800" spc="-40" dirty="0">
                <a:solidFill>
                  <a:srgbClr val="FFFFFF"/>
                </a:solidFill>
                <a:latin typeface="Calibri"/>
                <a:cs typeface="Calibri"/>
              </a:rPr>
              <a:t> </a:t>
            </a:r>
            <a:r>
              <a:rPr sz="1800" dirty="0">
                <a:solidFill>
                  <a:srgbClr val="FFFFFF"/>
                </a:solidFill>
                <a:latin typeface="Calibri"/>
                <a:cs typeface="Calibri"/>
              </a:rPr>
              <a:t>4</a:t>
            </a:r>
            <a:endParaRPr sz="1800" dirty="0">
              <a:latin typeface="Calibri"/>
              <a:cs typeface="Calibri"/>
            </a:endParaRPr>
          </a:p>
        </p:txBody>
      </p:sp>
      <p:sp>
        <p:nvSpPr>
          <p:cNvPr id="48" name="object 48"/>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20</a:t>
            </a:fld>
            <a:endParaRPr sz="1400">
              <a:latin typeface="Calibri"/>
              <a:cs typeface="Calibri"/>
            </a:endParaRPr>
          </a:p>
        </p:txBody>
      </p:sp>
      <p:sp>
        <p:nvSpPr>
          <p:cNvPr id="47" name="object 47"/>
          <p:cNvSpPr txBox="1"/>
          <p:nvPr/>
        </p:nvSpPr>
        <p:spPr>
          <a:xfrm>
            <a:off x="102819" y="663321"/>
            <a:ext cx="2564181" cy="751488"/>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latin typeface="Arial"/>
                <a:cs typeface="Arial"/>
              </a:rPr>
              <a:t>Quatre</a:t>
            </a:r>
            <a:r>
              <a:rPr sz="2400" b="1" spc="-15" dirty="0">
                <a:solidFill>
                  <a:srgbClr val="C00000"/>
                </a:solidFill>
                <a:latin typeface="Arial"/>
                <a:cs typeface="Arial"/>
              </a:rPr>
              <a:t> </a:t>
            </a:r>
            <a:r>
              <a:rPr sz="2400" spc="-5" dirty="0" err="1">
                <a:solidFill>
                  <a:srgbClr val="C00000"/>
                </a:solidFill>
                <a:latin typeface="Arial MT"/>
                <a:cs typeface="Arial MT"/>
              </a:rPr>
              <a:t>approches</a:t>
            </a:r>
            <a:r>
              <a:rPr sz="2400" spc="20" dirty="0">
                <a:solidFill>
                  <a:srgbClr val="C00000"/>
                </a:solidFill>
                <a:latin typeface="Arial MT"/>
                <a:cs typeface="Arial MT"/>
              </a:rPr>
              <a:t> </a:t>
            </a:r>
            <a:r>
              <a:rPr sz="2400" dirty="0">
                <a:solidFill>
                  <a:srgbClr val="FFFFFF"/>
                </a:solidFill>
                <a:latin typeface="Arial MT"/>
                <a:cs typeface="Arial MT"/>
              </a:rPr>
              <a:t>:</a:t>
            </a:r>
            <a:endParaRPr sz="2400" dirty="0">
              <a:latin typeface="Arial MT"/>
              <a:cs typeface="Arial MT"/>
            </a:endParaRPr>
          </a:p>
        </p:txBody>
      </p:sp>
      <p:pic>
        <p:nvPicPr>
          <p:cNvPr id="49" name="object 28">
            <a:extLst>
              <a:ext uri="{FF2B5EF4-FFF2-40B4-BE49-F238E27FC236}">
                <a16:creationId xmlns:a16="http://schemas.microsoft.com/office/drawing/2014/main" id="{F5D8A781-082A-8523-0363-ABB692CED84D}"/>
              </a:ext>
            </a:extLst>
          </p:cNvPr>
          <p:cNvPicPr/>
          <p:nvPr/>
        </p:nvPicPr>
        <p:blipFill>
          <a:blip r:embed="rId3" cstate="print"/>
          <a:stretch>
            <a:fillRect/>
          </a:stretch>
        </p:blipFill>
        <p:spPr>
          <a:xfrm>
            <a:off x="10960835" y="5424296"/>
            <a:ext cx="1217676" cy="749808"/>
          </a:xfrm>
          <a:prstGeom prst="rect">
            <a:avLst/>
          </a:prstGeom>
        </p:spPr>
      </p:pic>
      <p:pic>
        <p:nvPicPr>
          <p:cNvPr id="50" name="object 24">
            <a:extLst>
              <a:ext uri="{FF2B5EF4-FFF2-40B4-BE49-F238E27FC236}">
                <a16:creationId xmlns:a16="http://schemas.microsoft.com/office/drawing/2014/main" id="{15E9FE08-E453-5D78-3BF6-93004CA53141}"/>
              </a:ext>
            </a:extLst>
          </p:cNvPr>
          <p:cNvPicPr/>
          <p:nvPr/>
        </p:nvPicPr>
        <p:blipFill>
          <a:blip r:embed="rId4" cstate="print"/>
          <a:stretch>
            <a:fillRect/>
          </a:stretch>
        </p:blipFill>
        <p:spPr>
          <a:xfrm>
            <a:off x="11106912" y="89743"/>
            <a:ext cx="1085088" cy="987551"/>
          </a:xfrm>
          <a:prstGeom prst="rect">
            <a:avLst/>
          </a:prstGeom>
        </p:spPr>
      </p:pic>
      <p:sp>
        <p:nvSpPr>
          <p:cNvPr id="51" name="object 27">
            <a:extLst>
              <a:ext uri="{FF2B5EF4-FFF2-40B4-BE49-F238E27FC236}">
                <a16:creationId xmlns:a16="http://schemas.microsoft.com/office/drawing/2014/main" id="{648CEC2A-530C-2AE7-62F7-51E565AE266B}"/>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52" name="object 10">
            <a:extLst>
              <a:ext uri="{FF2B5EF4-FFF2-40B4-BE49-F238E27FC236}">
                <a16:creationId xmlns:a16="http://schemas.microsoft.com/office/drawing/2014/main" id="{E9B27C77-703F-22F6-1814-8DD689F742B4}"/>
              </a:ext>
            </a:extLst>
          </p:cNvPr>
          <p:cNvSpPr/>
          <p:nvPr/>
        </p:nvSpPr>
        <p:spPr>
          <a:xfrm>
            <a:off x="1" y="5597654"/>
            <a:ext cx="1426554" cy="1260345"/>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2" name="ZoneTexte 1">
            <a:extLst>
              <a:ext uri="{FF2B5EF4-FFF2-40B4-BE49-F238E27FC236}">
                <a16:creationId xmlns:a16="http://schemas.microsoft.com/office/drawing/2014/main" id="{D5102A02-B5DD-0AED-5AE1-59F216287D32}"/>
              </a:ext>
            </a:extLst>
          </p:cNvPr>
          <p:cNvSpPr txBox="1"/>
          <p:nvPr/>
        </p:nvSpPr>
        <p:spPr>
          <a:xfrm>
            <a:off x="2312111" y="1660096"/>
            <a:ext cx="8455200" cy="646331"/>
          </a:xfrm>
          <a:prstGeom prst="rect">
            <a:avLst/>
          </a:prstGeom>
          <a:noFill/>
        </p:spPr>
        <p:txBody>
          <a:bodyPr wrap="none" rtlCol="0">
            <a:spAutoFit/>
          </a:bodyPr>
          <a:lstStyle/>
          <a:p>
            <a:pPr marL="12700" algn="just">
              <a:lnSpc>
                <a:spcPct val="100000"/>
              </a:lnSpc>
              <a:spcBef>
                <a:spcPts val="100"/>
              </a:spcBef>
            </a:pPr>
            <a:r>
              <a:rPr lang="fr-FR" sz="1800" spc="-5" dirty="0">
                <a:latin typeface="Arial MT"/>
                <a:cs typeface="Arial MT"/>
              </a:rPr>
              <a:t>Une</a:t>
            </a:r>
            <a:r>
              <a:rPr lang="fr-FR" sz="1800" spc="320" dirty="0">
                <a:latin typeface="Arial MT"/>
                <a:cs typeface="Arial MT"/>
              </a:rPr>
              <a:t> </a:t>
            </a:r>
            <a:r>
              <a:rPr lang="fr-FR" sz="1800" spc="-5" dirty="0">
                <a:latin typeface="Arial MT"/>
                <a:cs typeface="Arial MT"/>
              </a:rPr>
              <a:t>approche</a:t>
            </a:r>
            <a:r>
              <a:rPr lang="fr-FR" sz="1800" spc="335" dirty="0">
                <a:latin typeface="Arial MT"/>
                <a:cs typeface="Arial MT"/>
              </a:rPr>
              <a:t> </a:t>
            </a:r>
            <a:r>
              <a:rPr lang="fr-FR" sz="1800" spc="-5" dirty="0">
                <a:latin typeface="Arial MT"/>
                <a:cs typeface="Arial MT"/>
              </a:rPr>
              <a:t>simple</a:t>
            </a:r>
            <a:r>
              <a:rPr lang="fr-FR" sz="1800" spc="315" dirty="0">
                <a:latin typeface="Arial MT"/>
                <a:cs typeface="Arial MT"/>
              </a:rPr>
              <a:t> </a:t>
            </a:r>
            <a:r>
              <a:rPr lang="fr-FR" sz="1800" dirty="0">
                <a:latin typeface="Arial MT"/>
                <a:cs typeface="Arial MT"/>
              </a:rPr>
              <a:t>par</a:t>
            </a:r>
            <a:r>
              <a:rPr lang="fr-FR" sz="1800" spc="320" dirty="0">
                <a:latin typeface="Arial MT"/>
                <a:cs typeface="Arial MT"/>
              </a:rPr>
              <a:t> </a:t>
            </a:r>
            <a:r>
              <a:rPr lang="fr-FR" sz="1800" spc="-5" dirty="0">
                <a:latin typeface="Arial MT"/>
                <a:cs typeface="Arial MT"/>
              </a:rPr>
              <a:t>préparation</a:t>
            </a:r>
            <a:r>
              <a:rPr lang="fr-FR" sz="1800" spc="315" dirty="0">
                <a:latin typeface="Arial MT"/>
                <a:cs typeface="Arial MT"/>
              </a:rPr>
              <a:t> </a:t>
            </a:r>
            <a:r>
              <a:rPr lang="fr-FR" sz="1800" dirty="0">
                <a:latin typeface="Arial MT"/>
                <a:cs typeface="Arial MT"/>
              </a:rPr>
              <a:t>initiale</a:t>
            </a:r>
            <a:r>
              <a:rPr lang="fr-FR" sz="1800" spc="320" dirty="0">
                <a:latin typeface="Arial MT"/>
                <a:cs typeface="Arial MT"/>
              </a:rPr>
              <a:t> </a:t>
            </a:r>
            <a:r>
              <a:rPr lang="fr-FR" sz="1800" spc="-5" dirty="0">
                <a:latin typeface="Arial MT"/>
                <a:cs typeface="Arial MT"/>
              </a:rPr>
              <a:t>de</a:t>
            </a:r>
            <a:r>
              <a:rPr lang="fr-FR" sz="1800" spc="320" dirty="0">
                <a:latin typeface="Arial MT"/>
                <a:cs typeface="Arial MT"/>
              </a:rPr>
              <a:t> </a:t>
            </a:r>
            <a:r>
              <a:rPr lang="fr-FR" sz="1800" spc="-5" dirty="0">
                <a:latin typeface="Arial MT"/>
                <a:cs typeface="Arial MT"/>
              </a:rPr>
              <a:t>l'ensemble</a:t>
            </a:r>
            <a:r>
              <a:rPr lang="fr-FR" sz="1800" spc="325" dirty="0">
                <a:latin typeface="Arial MT"/>
                <a:cs typeface="Arial MT"/>
              </a:rPr>
              <a:t> </a:t>
            </a:r>
            <a:r>
              <a:rPr lang="fr-FR" sz="1800" spc="-5" dirty="0">
                <a:latin typeface="Arial MT"/>
                <a:cs typeface="Arial MT"/>
              </a:rPr>
              <a:t>des</a:t>
            </a:r>
            <a:r>
              <a:rPr lang="fr-FR" sz="1800" spc="325" dirty="0">
                <a:latin typeface="Arial MT"/>
                <a:cs typeface="Arial MT"/>
              </a:rPr>
              <a:t> </a:t>
            </a:r>
            <a:r>
              <a:rPr lang="fr-FR" sz="1800" spc="-5" dirty="0">
                <a:latin typeface="Arial MT"/>
                <a:cs typeface="Arial MT"/>
              </a:rPr>
              <a:t>images</a:t>
            </a:r>
            <a:r>
              <a:rPr lang="fr-FR" sz="1800" spc="330" dirty="0">
                <a:latin typeface="Arial MT"/>
                <a:cs typeface="Arial MT"/>
              </a:rPr>
              <a:t> </a:t>
            </a:r>
            <a:r>
              <a:rPr lang="fr-FR" sz="1800" spc="-5" dirty="0">
                <a:latin typeface="Arial MT"/>
                <a:cs typeface="Arial MT"/>
              </a:rPr>
              <a:t>avant</a:t>
            </a:r>
            <a:endParaRPr lang="fr-FR" sz="1800" dirty="0">
              <a:latin typeface="Arial MT"/>
              <a:cs typeface="Arial MT"/>
            </a:endParaRPr>
          </a:p>
          <a:p>
            <a:pPr marL="12700" algn="just">
              <a:lnSpc>
                <a:spcPct val="100000"/>
              </a:lnSpc>
            </a:pPr>
            <a:r>
              <a:rPr lang="fr-FR" sz="1800" spc="-5" dirty="0">
                <a:latin typeface="Arial MT"/>
                <a:cs typeface="Arial MT"/>
              </a:rPr>
              <a:t>classification</a:t>
            </a:r>
            <a:r>
              <a:rPr lang="fr-FR" sz="1800" spc="-10" dirty="0">
                <a:latin typeface="Arial MT"/>
                <a:cs typeface="Arial MT"/>
              </a:rPr>
              <a:t> </a:t>
            </a:r>
            <a:r>
              <a:rPr lang="fr-FR" sz="1800" spc="-5" dirty="0">
                <a:latin typeface="Arial MT"/>
                <a:cs typeface="Arial MT"/>
              </a:rPr>
              <a:t>supervisée.</a:t>
            </a:r>
            <a:endParaRPr lang="fr-FR" sz="1800" dirty="0">
              <a:latin typeface="Arial MT"/>
              <a:cs typeface="Arial MT"/>
            </a:endParaRPr>
          </a:p>
        </p:txBody>
      </p:sp>
      <p:sp>
        <p:nvSpPr>
          <p:cNvPr id="7" name="ZoneTexte 6">
            <a:extLst>
              <a:ext uri="{FF2B5EF4-FFF2-40B4-BE49-F238E27FC236}">
                <a16:creationId xmlns:a16="http://schemas.microsoft.com/office/drawing/2014/main" id="{F137117B-C9F7-A92F-C7C0-A8E6681BFA14}"/>
              </a:ext>
            </a:extLst>
          </p:cNvPr>
          <p:cNvSpPr txBox="1"/>
          <p:nvPr/>
        </p:nvSpPr>
        <p:spPr>
          <a:xfrm>
            <a:off x="1745259" y="6084673"/>
            <a:ext cx="9382633" cy="523220"/>
          </a:xfrm>
          <a:prstGeom prst="rect">
            <a:avLst/>
          </a:prstGeom>
          <a:noFill/>
        </p:spPr>
        <p:txBody>
          <a:bodyPr wrap="none" rtlCol="0">
            <a:spAutoFit/>
          </a:bodyPr>
          <a:lstStyle/>
          <a:p>
            <a:r>
              <a:rPr lang="fr-FR" sz="2800" b="1" dirty="0">
                <a:solidFill>
                  <a:srgbClr val="434343"/>
                </a:solidFill>
                <a:effectLst/>
                <a:latin typeface="Times New Roman" panose="02020603050405020304" pitchFamily="18" charset="0"/>
                <a:cs typeface="Times New Roman" panose="02020603050405020304" pitchFamily="18" charset="0"/>
              </a:rPr>
              <a:t>utilisation des poids des réseaux pré-entraînés sur </a:t>
            </a:r>
            <a:r>
              <a:rPr lang="fr-FR" sz="2800" b="1" dirty="0" err="1">
                <a:solidFill>
                  <a:srgbClr val="434343"/>
                </a:solidFill>
                <a:effectLst/>
                <a:latin typeface="Times New Roman" panose="02020603050405020304" pitchFamily="18" charset="0"/>
                <a:cs typeface="Times New Roman" panose="02020603050405020304" pitchFamily="18" charset="0"/>
              </a:rPr>
              <a:t>ImageNet</a:t>
            </a:r>
            <a:endParaRPr lang="fr-FR" sz="2800" b="1" dirty="0">
              <a:solidFill>
                <a:srgbClr val="434343"/>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18"/>
          <p:cNvSpPr/>
          <p:nvPr/>
        </p:nvSpPr>
        <p:spPr>
          <a:xfrm>
            <a:off x="1064941" y="926120"/>
            <a:ext cx="1089660" cy="328730"/>
          </a:xfrm>
          <a:custGeom>
            <a:avLst/>
            <a:gdLst/>
            <a:ahLst/>
            <a:cxnLst/>
            <a:rect l="l" t="t" r="r" b="b"/>
            <a:pathLst>
              <a:path w="1412875" h="474344">
                <a:moveTo>
                  <a:pt x="1333754" y="0"/>
                </a:moveTo>
                <a:lnTo>
                  <a:pt x="78994" y="0"/>
                </a:lnTo>
                <a:lnTo>
                  <a:pt x="48247" y="6199"/>
                </a:lnTo>
                <a:lnTo>
                  <a:pt x="23137" y="23113"/>
                </a:lnTo>
                <a:lnTo>
                  <a:pt x="6208" y="48220"/>
                </a:lnTo>
                <a:lnTo>
                  <a:pt x="0" y="78994"/>
                </a:lnTo>
                <a:lnTo>
                  <a:pt x="0" y="394970"/>
                </a:lnTo>
                <a:lnTo>
                  <a:pt x="6208" y="425743"/>
                </a:lnTo>
                <a:lnTo>
                  <a:pt x="23137" y="450850"/>
                </a:lnTo>
                <a:lnTo>
                  <a:pt x="48247" y="467764"/>
                </a:lnTo>
                <a:lnTo>
                  <a:pt x="78994" y="473963"/>
                </a:lnTo>
                <a:lnTo>
                  <a:pt x="1333754" y="473963"/>
                </a:lnTo>
                <a:lnTo>
                  <a:pt x="1364527" y="467764"/>
                </a:lnTo>
                <a:lnTo>
                  <a:pt x="1389634" y="450850"/>
                </a:lnTo>
                <a:lnTo>
                  <a:pt x="1406548" y="425743"/>
                </a:lnTo>
                <a:lnTo>
                  <a:pt x="1412748" y="394970"/>
                </a:lnTo>
                <a:lnTo>
                  <a:pt x="1412748" y="78994"/>
                </a:lnTo>
                <a:lnTo>
                  <a:pt x="1406548" y="48220"/>
                </a:lnTo>
                <a:lnTo>
                  <a:pt x="1389634" y="23114"/>
                </a:lnTo>
                <a:lnTo>
                  <a:pt x="1364527" y="6199"/>
                </a:lnTo>
                <a:lnTo>
                  <a:pt x="1333754" y="0"/>
                </a:lnTo>
                <a:close/>
              </a:path>
            </a:pathLst>
          </a:custGeom>
          <a:solidFill>
            <a:srgbClr val="3B92C3"/>
          </a:solidFill>
        </p:spPr>
        <p:txBody>
          <a:bodyPr wrap="square" lIns="0" tIns="0" rIns="0" bIns="0" rtlCol="0"/>
          <a:lstStyle/>
          <a:p>
            <a:pPr marL="12700">
              <a:lnSpc>
                <a:spcPct val="100000"/>
              </a:lnSpc>
              <a:spcBef>
                <a:spcPts val="100"/>
              </a:spcBef>
            </a:pPr>
            <a:r>
              <a:rPr lang="fr-FR" sz="1800" spc="-10" dirty="0">
                <a:solidFill>
                  <a:srgbClr val="FFFFFF"/>
                </a:solidFill>
                <a:latin typeface="Calibri"/>
                <a:cs typeface="Calibri"/>
              </a:rPr>
              <a:t>Approche</a:t>
            </a:r>
            <a:r>
              <a:rPr lang="fr-FR" sz="1800" spc="-40" dirty="0">
                <a:solidFill>
                  <a:srgbClr val="FFFFFF"/>
                </a:solidFill>
                <a:latin typeface="Calibri"/>
                <a:cs typeface="Calibri"/>
              </a:rPr>
              <a:t> </a:t>
            </a:r>
            <a:r>
              <a:rPr lang="fr-FR" sz="1800" dirty="0">
                <a:solidFill>
                  <a:srgbClr val="FFFFFF"/>
                </a:solidFill>
                <a:latin typeface="Calibri"/>
                <a:cs typeface="Calibri"/>
              </a:rPr>
              <a:t>1</a:t>
            </a:r>
            <a:endParaRPr lang="fr-FR" sz="1800" dirty="0">
              <a:latin typeface="Calibri"/>
              <a:cs typeface="Calibri"/>
            </a:endParaRPr>
          </a:p>
        </p:txBody>
      </p:sp>
      <p:sp>
        <p:nvSpPr>
          <p:cNvPr id="26" name="object 26"/>
          <p:cNvSpPr/>
          <p:nvPr/>
        </p:nvSpPr>
        <p:spPr>
          <a:xfrm>
            <a:off x="3349769" y="649721"/>
            <a:ext cx="6972299" cy="897890"/>
          </a:xfrm>
          <a:custGeom>
            <a:avLst/>
            <a:gdLst/>
            <a:ahLst/>
            <a:cxnLst/>
            <a:rect l="l" t="t" r="r" b="b"/>
            <a:pathLst>
              <a:path w="4455159" h="897890">
                <a:moveTo>
                  <a:pt x="4305046" y="0"/>
                </a:moveTo>
                <a:lnTo>
                  <a:pt x="149606" y="0"/>
                </a:lnTo>
                <a:lnTo>
                  <a:pt x="102299" y="7622"/>
                </a:lnTo>
                <a:lnTo>
                  <a:pt x="61228" y="28850"/>
                </a:lnTo>
                <a:lnTo>
                  <a:pt x="28850" y="61228"/>
                </a:lnTo>
                <a:lnTo>
                  <a:pt x="7622" y="102299"/>
                </a:lnTo>
                <a:lnTo>
                  <a:pt x="0" y="149606"/>
                </a:lnTo>
                <a:lnTo>
                  <a:pt x="0" y="748030"/>
                </a:lnTo>
                <a:lnTo>
                  <a:pt x="7622" y="795336"/>
                </a:lnTo>
                <a:lnTo>
                  <a:pt x="28850" y="836407"/>
                </a:lnTo>
                <a:lnTo>
                  <a:pt x="61228" y="868785"/>
                </a:lnTo>
                <a:lnTo>
                  <a:pt x="102299" y="890013"/>
                </a:lnTo>
                <a:lnTo>
                  <a:pt x="149606" y="897636"/>
                </a:lnTo>
                <a:lnTo>
                  <a:pt x="4305046" y="897636"/>
                </a:lnTo>
                <a:lnTo>
                  <a:pt x="4352352" y="890013"/>
                </a:lnTo>
                <a:lnTo>
                  <a:pt x="4393423" y="868785"/>
                </a:lnTo>
                <a:lnTo>
                  <a:pt x="4425801" y="836407"/>
                </a:lnTo>
                <a:lnTo>
                  <a:pt x="4447029" y="795336"/>
                </a:lnTo>
                <a:lnTo>
                  <a:pt x="4454652" y="748030"/>
                </a:lnTo>
                <a:lnTo>
                  <a:pt x="4454652" y="149606"/>
                </a:lnTo>
                <a:lnTo>
                  <a:pt x="4447029" y="102299"/>
                </a:lnTo>
                <a:lnTo>
                  <a:pt x="4425801" y="61228"/>
                </a:lnTo>
                <a:lnTo>
                  <a:pt x="4393423" y="28850"/>
                </a:lnTo>
                <a:lnTo>
                  <a:pt x="4352352" y="7622"/>
                </a:lnTo>
                <a:lnTo>
                  <a:pt x="4305046" y="0"/>
                </a:lnTo>
                <a:close/>
              </a:path>
            </a:pathLst>
          </a:custGeom>
          <a:solidFill>
            <a:srgbClr val="D9D9D9"/>
          </a:solidFill>
        </p:spPr>
        <p:txBody>
          <a:bodyPr wrap="square" lIns="0" tIns="0" rIns="0" bIns="0" rtlCol="0"/>
          <a:lstStyle/>
          <a:p>
            <a:r>
              <a:rPr lang="fr-FR" sz="2400" b="1" spc="-5" dirty="0">
                <a:latin typeface="Times New Roman" panose="02020603050405020304" pitchFamily="18" charset="0"/>
                <a:cs typeface="Times New Roman" panose="02020603050405020304" pitchFamily="18" charset="0"/>
              </a:rPr>
              <a:t>Une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approche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simple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par</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préparation </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initiale </a:t>
            </a:r>
            <a:r>
              <a:rPr lang="fr-FR" sz="2400" b="1" dirty="0">
                <a:latin typeface="Times New Roman" panose="02020603050405020304" pitchFamily="18" charset="0"/>
                <a:cs typeface="Times New Roman" panose="02020603050405020304" pitchFamily="18" charset="0"/>
              </a:rPr>
              <a:t>de </a:t>
            </a:r>
            <a:r>
              <a:rPr lang="fr-FR" sz="2400" b="1" spc="-5" dirty="0">
                <a:latin typeface="Times New Roman" panose="02020603050405020304" pitchFamily="18" charset="0"/>
                <a:cs typeface="Times New Roman" panose="02020603050405020304" pitchFamily="18" charset="0"/>
              </a:rPr>
              <a:t>l'ensemble des images avant </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classification</a:t>
            </a:r>
            <a:r>
              <a:rPr lang="fr-FR" sz="2400" b="1" spc="15"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supervisée</a:t>
            </a:r>
            <a:endParaRPr lang="fr-FR" sz="2400" b="1" dirty="0">
              <a:latin typeface="Times New Roman" panose="02020603050405020304" pitchFamily="18" charset="0"/>
              <a:cs typeface="Times New Roman" panose="02020603050405020304" pitchFamily="18" charset="0"/>
            </a:endParaRPr>
          </a:p>
          <a:p>
            <a:endParaRPr dirty="0">
              <a:solidFill>
                <a:schemeClr val="accent1"/>
              </a:solidFill>
              <a:highlight>
                <a:srgbClr val="000080"/>
              </a:highlight>
            </a:endParaRPr>
          </a:p>
        </p:txBody>
      </p:sp>
      <p:sp>
        <p:nvSpPr>
          <p:cNvPr id="28" name="object 28"/>
          <p:cNvSpPr txBox="1"/>
          <p:nvPr/>
        </p:nvSpPr>
        <p:spPr>
          <a:xfrm>
            <a:off x="700134" y="2666483"/>
            <a:ext cx="1819274" cy="1859483"/>
          </a:xfrm>
          <a:prstGeom prst="rect">
            <a:avLst/>
          </a:prstGeom>
        </p:spPr>
        <p:txBody>
          <a:bodyPr vert="horz" wrap="square" lIns="0" tIns="180340" rIns="0" bIns="0" rtlCol="0">
            <a:spAutoFit/>
          </a:bodyPr>
          <a:lstStyle/>
          <a:p>
            <a:pPr marL="12700">
              <a:lnSpc>
                <a:spcPct val="100000"/>
              </a:lnSpc>
              <a:spcBef>
                <a:spcPts val="1420"/>
              </a:spcBef>
            </a:pPr>
            <a:r>
              <a:rPr sz="2000" b="1" spc="-10" dirty="0">
                <a:uFill>
                  <a:solidFill>
                    <a:srgbClr val="EC7C30"/>
                  </a:solidFill>
                </a:uFill>
                <a:latin typeface="Times New Roman" panose="02020603050405020304" pitchFamily="18" charset="0"/>
                <a:cs typeface="Times New Roman" panose="02020603050405020304" pitchFamily="18" charset="0"/>
              </a:rPr>
              <a:t>Accuracy:</a:t>
            </a:r>
            <a:endParaRPr lang="fr-FR" sz="2000" b="1" spc="-10" dirty="0">
              <a:uFill>
                <a:solidFill>
                  <a:srgbClr val="EC7C30"/>
                </a:solidFill>
              </a:uFill>
              <a:latin typeface="Times New Roman" panose="02020603050405020304" pitchFamily="18" charset="0"/>
              <a:cs typeface="Times New Roman" panose="02020603050405020304" pitchFamily="18" charset="0"/>
            </a:endParaRPr>
          </a:p>
          <a:p>
            <a:pPr marL="12700">
              <a:lnSpc>
                <a:spcPct val="100000"/>
              </a:lnSpc>
              <a:spcBef>
                <a:spcPts val="1420"/>
              </a:spcBef>
            </a:pPr>
            <a:r>
              <a:rPr sz="1800" spc="-20" dirty="0">
                <a:latin typeface="Times New Roman" panose="02020603050405020304" pitchFamily="18" charset="0"/>
                <a:cs typeface="Times New Roman" panose="02020603050405020304" pitchFamily="18" charset="0"/>
              </a:rPr>
              <a:t>Training:</a:t>
            </a:r>
            <a:r>
              <a:rPr sz="1800" spc="-6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1</a:t>
            </a:r>
            <a:endParaRPr lang="fr-FR" sz="1800" dirty="0">
              <a:latin typeface="Times New Roman" panose="02020603050405020304" pitchFamily="18" charset="0"/>
              <a:cs typeface="Times New Roman" panose="02020603050405020304" pitchFamily="18" charset="0"/>
            </a:endParaRPr>
          </a:p>
          <a:p>
            <a:pPr marL="12700">
              <a:lnSpc>
                <a:spcPct val="100000"/>
              </a:lnSpc>
              <a:spcBef>
                <a:spcPts val="1420"/>
              </a:spcBef>
            </a:pPr>
            <a:r>
              <a:rPr sz="1800" spc="-15" dirty="0">
                <a:latin typeface="Times New Roman" panose="02020603050405020304" pitchFamily="18" charset="0"/>
                <a:cs typeface="Times New Roman" panose="02020603050405020304" pitchFamily="18" charset="0"/>
              </a:rPr>
              <a:t>Validation:</a:t>
            </a:r>
            <a:r>
              <a:rPr sz="1800" spc="-7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0,8</a:t>
            </a:r>
            <a:r>
              <a:rPr lang="fr-FR" dirty="0">
                <a:latin typeface="Times New Roman" panose="02020603050405020304" pitchFamily="18" charset="0"/>
                <a:cs typeface="Times New Roman" panose="02020603050405020304" pitchFamily="18" charset="0"/>
              </a:rPr>
              <a:t>5</a:t>
            </a:r>
          </a:p>
          <a:p>
            <a:pPr marL="12700">
              <a:spcBef>
                <a:spcPts val="1420"/>
              </a:spcBef>
            </a:pPr>
            <a:r>
              <a:rPr lang="fr-FR" sz="1800" spc="-40" dirty="0">
                <a:latin typeface="Times New Roman" panose="02020603050405020304" pitchFamily="18" charset="0"/>
                <a:cs typeface="Times New Roman" panose="02020603050405020304" pitchFamily="18" charset="0"/>
              </a:rPr>
              <a:t>Test: </a:t>
            </a:r>
            <a:r>
              <a:rPr lang="fr-FR" dirty="0">
                <a:latin typeface="Times New Roman" panose="02020603050405020304" pitchFamily="18" charset="0"/>
                <a:cs typeface="Times New Roman" panose="02020603050405020304" pitchFamily="18" charset="0"/>
              </a:rPr>
              <a:t>0.83</a:t>
            </a:r>
            <a:endParaRPr lang="fr-FR" sz="1800" dirty="0">
              <a:latin typeface="Times New Roman" panose="02020603050405020304" pitchFamily="18" charset="0"/>
              <a:cs typeface="Times New Roman" panose="02020603050405020304" pitchFamily="18" charset="0"/>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21</a:t>
            </a:fld>
            <a:endParaRPr sz="1400">
              <a:latin typeface="Calibri"/>
              <a:cs typeface="Calibri"/>
            </a:endParaRPr>
          </a:p>
        </p:txBody>
      </p:sp>
      <p:pic>
        <p:nvPicPr>
          <p:cNvPr id="36" name="object 28">
            <a:extLst>
              <a:ext uri="{FF2B5EF4-FFF2-40B4-BE49-F238E27FC236}">
                <a16:creationId xmlns:a16="http://schemas.microsoft.com/office/drawing/2014/main" id="{81DD184C-E362-C70F-5025-3D65DE325C99}"/>
              </a:ext>
            </a:extLst>
          </p:cNvPr>
          <p:cNvPicPr/>
          <p:nvPr/>
        </p:nvPicPr>
        <p:blipFill>
          <a:blip r:embed="rId2"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FFC69FC3-CCD5-AA02-9DA3-34C29C4431BF}"/>
              </a:ext>
            </a:extLst>
          </p:cNvPr>
          <p:cNvPicPr/>
          <p:nvPr/>
        </p:nvPicPr>
        <p:blipFill>
          <a:blip r:embed="rId3" cstate="print"/>
          <a:stretch>
            <a:fillRect/>
          </a:stretch>
        </p:blipFill>
        <p:spPr>
          <a:xfrm>
            <a:off x="11106912" y="102934"/>
            <a:ext cx="1085088" cy="987551"/>
          </a:xfrm>
          <a:prstGeom prst="rect">
            <a:avLst/>
          </a:prstGeom>
        </p:spPr>
      </p:pic>
      <p:sp>
        <p:nvSpPr>
          <p:cNvPr id="38" name="object 27">
            <a:extLst>
              <a:ext uri="{FF2B5EF4-FFF2-40B4-BE49-F238E27FC236}">
                <a16:creationId xmlns:a16="http://schemas.microsoft.com/office/drawing/2014/main" id="{DADDC2FB-DF4D-5199-F179-9DF5E0291AC8}"/>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41" name="object 10">
            <a:extLst>
              <a:ext uri="{FF2B5EF4-FFF2-40B4-BE49-F238E27FC236}">
                <a16:creationId xmlns:a16="http://schemas.microsoft.com/office/drawing/2014/main" id="{E6ACC294-E112-E9F2-ABE5-970D56E89D9C}"/>
              </a:ext>
            </a:extLst>
          </p:cNvPr>
          <p:cNvSpPr/>
          <p:nvPr/>
        </p:nvSpPr>
        <p:spPr>
          <a:xfrm>
            <a:off x="1" y="5334000"/>
            <a:ext cx="1981199" cy="15240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5" name="Image 4">
            <a:extLst>
              <a:ext uri="{FF2B5EF4-FFF2-40B4-BE49-F238E27FC236}">
                <a16:creationId xmlns:a16="http://schemas.microsoft.com/office/drawing/2014/main" id="{8CF52325-10DE-F3E9-7D35-5688B62DA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119" y="1905000"/>
            <a:ext cx="8229600" cy="4089556"/>
          </a:xfrm>
          <a:prstGeom prst="rect">
            <a:avLst/>
          </a:prstGeom>
        </p:spPr>
      </p:pic>
      <p:sp>
        <p:nvSpPr>
          <p:cNvPr id="6" name="ZoneTexte 5">
            <a:extLst>
              <a:ext uri="{FF2B5EF4-FFF2-40B4-BE49-F238E27FC236}">
                <a16:creationId xmlns:a16="http://schemas.microsoft.com/office/drawing/2014/main" id="{BFC8DF03-3D6E-384D-2902-30C45A1C82F5}"/>
              </a:ext>
            </a:extLst>
          </p:cNvPr>
          <p:cNvSpPr txBox="1"/>
          <p:nvPr/>
        </p:nvSpPr>
        <p:spPr>
          <a:xfrm>
            <a:off x="3332647" y="6174104"/>
            <a:ext cx="5785558" cy="400110"/>
          </a:xfrm>
          <a:prstGeom prst="rect">
            <a:avLst/>
          </a:prstGeom>
          <a:noFill/>
        </p:spPr>
        <p:txBody>
          <a:bodyPr wrap="none" rtlCol="0">
            <a:spAutoFit/>
          </a:bodyPr>
          <a:lstStyle/>
          <a:p>
            <a:r>
              <a:rPr lang="fr-FR" sz="2000" b="0" i="0" dirty="0">
                <a:solidFill>
                  <a:srgbClr val="000000"/>
                </a:solidFill>
                <a:effectLst/>
                <a:latin typeface="Times New Roman" panose="02020603050405020304" pitchFamily="18" charset="0"/>
                <a:cs typeface="Times New Roman" panose="02020603050405020304" pitchFamily="18" charset="0"/>
              </a:rPr>
              <a:t>Les scores sont très bons, le modèle est en </a:t>
            </a:r>
            <a:r>
              <a:rPr lang="fr-FR" sz="2000" b="0" i="0" dirty="0" err="1">
                <a:solidFill>
                  <a:srgbClr val="000000"/>
                </a:solidFill>
                <a:effectLst/>
                <a:latin typeface="Times New Roman" panose="02020603050405020304" pitchFamily="18" charset="0"/>
                <a:cs typeface="Times New Roman" panose="02020603050405020304" pitchFamily="18" charset="0"/>
              </a:rPr>
              <a:t>overfitting</a:t>
            </a:r>
            <a:r>
              <a:rPr lang="fr-FR" sz="2000" b="0" i="0" dirty="0">
                <a:solidFill>
                  <a:srgbClr val="000000"/>
                </a:solidFill>
                <a:effectLst/>
                <a:latin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p:nvPr/>
        </p:nvSpPr>
        <p:spPr>
          <a:xfrm>
            <a:off x="662940" y="864153"/>
            <a:ext cx="1089660" cy="328730"/>
          </a:xfrm>
          <a:custGeom>
            <a:avLst/>
            <a:gdLst/>
            <a:ahLst/>
            <a:cxnLst/>
            <a:rect l="l" t="t" r="r" b="b"/>
            <a:pathLst>
              <a:path w="1412875" h="474344">
                <a:moveTo>
                  <a:pt x="1333754" y="0"/>
                </a:moveTo>
                <a:lnTo>
                  <a:pt x="78994" y="0"/>
                </a:lnTo>
                <a:lnTo>
                  <a:pt x="48247" y="6199"/>
                </a:lnTo>
                <a:lnTo>
                  <a:pt x="23137" y="23113"/>
                </a:lnTo>
                <a:lnTo>
                  <a:pt x="6208" y="48220"/>
                </a:lnTo>
                <a:lnTo>
                  <a:pt x="0" y="78994"/>
                </a:lnTo>
                <a:lnTo>
                  <a:pt x="0" y="394970"/>
                </a:lnTo>
                <a:lnTo>
                  <a:pt x="6208" y="425743"/>
                </a:lnTo>
                <a:lnTo>
                  <a:pt x="23137" y="450850"/>
                </a:lnTo>
                <a:lnTo>
                  <a:pt x="48247" y="467764"/>
                </a:lnTo>
                <a:lnTo>
                  <a:pt x="78994" y="473963"/>
                </a:lnTo>
                <a:lnTo>
                  <a:pt x="1333754" y="473963"/>
                </a:lnTo>
                <a:lnTo>
                  <a:pt x="1364527" y="467764"/>
                </a:lnTo>
                <a:lnTo>
                  <a:pt x="1389634" y="450850"/>
                </a:lnTo>
                <a:lnTo>
                  <a:pt x="1406548" y="425743"/>
                </a:lnTo>
                <a:lnTo>
                  <a:pt x="1412748" y="394970"/>
                </a:lnTo>
                <a:lnTo>
                  <a:pt x="1412748" y="78994"/>
                </a:lnTo>
                <a:lnTo>
                  <a:pt x="1406548" y="48220"/>
                </a:lnTo>
                <a:lnTo>
                  <a:pt x="1389634" y="23114"/>
                </a:lnTo>
                <a:lnTo>
                  <a:pt x="1364527" y="6199"/>
                </a:lnTo>
                <a:lnTo>
                  <a:pt x="1333754" y="0"/>
                </a:lnTo>
                <a:close/>
              </a:path>
            </a:pathLst>
          </a:custGeom>
          <a:solidFill>
            <a:srgbClr val="3B92C3"/>
          </a:solidFill>
        </p:spPr>
        <p:txBody>
          <a:bodyPr wrap="square" lIns="0" tIns="0" rIns="0" bIns="0" rtlCol="0"/>
          <a:lstStyle/>
          <a:p>
            <a:pPr marL="12700">
              <a:lnSpc>
                <a:spcPct val="100000"/>
              </a:lnSpc>
              <a:spcBef>
                <a:spcPts val="100"/>
              </a:spcBef>
            </a:pPr>
            <a:r>
              <a:rPr lang="fr-FR" sz="1800" spc="-10" dirty="0">
                <a:solidFill>
                  <a:srgbClr val="FFFFFF"/>
                </a:solidFill>
                <a:latin typeface="Calibri"/>
                <a:cs typeface="Calibri"/>
              </a:rPr>
              <a:t>Approche</a:t>
            </a:r>
            <a:r>
              <a:rPr lang="fr-FR" sz="1800" spc="-40" dirty="0">
                <a:solidFill>
                  <a:srgbClr val="FFFFFF"/>
                </a:solidFill>
                <a:latin typeface="Calibri"/>
                <a:cs typeface="Calibri"/>
              </a:rPr>
              <a:t> </a:t>
            </a:r>
            <a:r>
              <a:rPr lang="fr-FR" sz="1800" dirty="0">
                <a:solidFill>
                  <a:srgbClr val="FFFFFF"/>
                </a:solidFill>
                <a:latin typeface="Calibri"/>
                <a:cs typeface="Calibri"/>
              </a:rPr>
              <a:t>1</a:t>
            </a:r>
            <a:endParaRPr lang="fr-FR" sz="1800" dirty="0">
              <a:latin typeface="Calibri"/>
              <a:cs typeface="Calibri"/>
            </a:endParaRPr>
          </a:p>
        </p:txBody>
      </p:sp>
      <p:sp>
        <p:nvSpPr>
          <p:cNvPr id="26" name="object 26"/>
          <p:cNvSpPr/>
          <p:nvPr/>
        </p:nvSpPr>
        <p:spPr>
          <a:xfrm>
            <a:off x="2095501" y="596709"/>
            <a:ext cx="6972299" cy="897890"/>
          </a:xfrm>
          <a:custGeom>
            <a:avLst/>
            <a:gdLst/>
            <a:ahLst/>
            <a:cxnLst/>
            <a:rect l="l" t="t" r="r" b="b"/>
            <a:pathLst>
              <a:path w="4455159" h="897890">
                <a:moveTo>
                  <a:pt x="4305046" y="0"/>
                </a:moveTo>
                <a:lnTo>
                  <a:pt x="149606" y="0"/>
                </a:lnTo>
                <a:lnTo>
                  <a:pt x="102299" y="7622"/>
                </a:lnTo>
                <a:lnTo>
                  <a:pt x="61228" y="28850"/>
                </a:lnTo>
                <a:lnTo>
                  <a:pt x="28850" y="61228"/>
                </a:lnTo>
                <a:lnTo>
                  <a:pt x="7622" y="102299"/>
                </a:lnTo>
                <a:lnTo>
                  <a:pt x="0" y="149606"/>
                </a:lnTo>
                <a:lnTo>
                  <a:pt x="0" y="748030"/>
                </a:lnTo>
                <a:lnTo>
                  <a:pt x="7622" y="795336"/>
                </a:lnTo>
                <a:lnTo>
                  <a:pt x="28850" y="836407"/>
                </a:lnTo>
                <a:lnTo>
                  <a:pt x="61228" y="868785"/>
                </a:lnTo>
                <a:lnTo>
                  <a:pt x="102299" y="890013"/>
                </a:lnTo>
                <a:lnTo>
                  <a:pt x="149606" y="897636"/>
                </a:lnTo>
                <a:lnTo>
                  <a:pt x="4305046" y="897636"/>
                </a:lnTo>
                <a:lnTo>
                  <a:pt x="4352352" y="890013"/>
                </a:lnTo>
                <a:lnTo>
                  <a:pt x="4393423" y="868785"/>
                </a:lnTo>
                <a:lnTo>
                  <a:pt x="4425801" y="836407"/>
                </a:lnTo>
                <a:lnTo>
                  <a:pt x="4447029" y="795336"/>
                </a:lnTo>
                <a:lnTo>
                  <a:pt x="4454652" y="748030"/>
                </a:lnTo>
                <a:lnTo>
                  <a:pt x="4454652" y="149606"/>
                </a:lnTo>
                <a:lnTo>
                  <a:pt x="4447029" y="102299"/>
                </a:lnTo>
                <a:lnTo>
                  <a:pt x="4425801" y="61228"/>
                </a:lnTo>
                <a:lnTo>
                  <a:pt x="4393423" y="28850"/>
                </a:lnTo>
                <a:lnTo>
                  <a:pt x="4352352" y="7622"/>
                </a:lnTo>
                <a:lnTo>
                  <a:pt x="4305046" y="0"/>
                </a:lnTo>
                <a:close/>
              </a:path>
            </a:pathLst>
          </a:custGeom>
          <a:solidFill>
            <a:srgbClr val="D9D9D9"/>
          </a:solidFill>
        </p:spPr>
        <p:txBody>
          <a:bodyPr wrap="square" lIns="0" tIns="0" rIns="0" bIns="0" rtlCol="0"/>
          <a:lstStyle/>
          <a:p>
            <a:r>
              <a:rPr lang="fr-FR" sz="2400" b="1" spc="-5" dirty="0">
                <a:latin typeface="Times New Roman" panose="02020603050405020304" pitchFamily="18" charset="0"/>
                <a:cs typeface="Times New Roman" panose="02020603050405020304" pitchFamily="18" charset="0"/>
              </a:rPr>
              <a:t>Une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approche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simple</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par</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préparation </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initiale </a:t>
            </a:r>
            <a:r>
              <a:rPr lang="fr-FR" sz="2400" b="1" dirty="0">
                <a:latin typeface="Times New Roman" panose="02020603050405020304" pitchFamily="18" charset="0"/>
                <a:cs typeface="Times New Roman" panose="02020603050405020304" pitchFamily="18" charset="0"/>
              </a:rPr>
              <a:t>de </a:t>
            </a:r>
            <a:r>
              <a:rPr lang="fr-FR" sz="2400" b="1" spc="-5" dirty="0">
                <a:latin typeface="Times New Roman" panose="02020603050405020304" pitchFamily="18" charset="0"/>
                <a:cs typeface="Times New Roman" panose="02020603050405020304" pitchFamily="18" charset="0"/>
              </a:rPr>
              <a:t>l'ensemble des images avant </a:t>
            </a:r>
            <a:r>
              <a:rPr lang="fr-FR" sz="2400" b="1"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classification</a:t>
            </a:r>
            <a:r>
              <a:rPr lang="fr-FR" sz="2400" b="1" spc="15" dirty="0">
                <a:latin typeface="Times New Roman" panose="02020603050405020304" pitchFamily="18" charset="0"/>
                <a:cs typeface="Times New Roman" panose="02020603050405020304" pitchFamily="18" charset="0"/>
              </a:rPr>
              <a:t> </a:t>
            </a:r>
            <a:r>
              <a:rPr lang="fr-FR" sz="2400" b="1" spc="-5" dirty="0">
                <a:latin typeface="Times New Roman" panose="02020603050405020304" pitchFamily="18" charset="0"/>
                <a:cs typeface="Times New Roman" panose="02020603050405020304" pitchFamily="18" charset="0"/>
              </a:rPr>
              <a:t>supervisée</a:t>
            </a:r>
            <a:endParaRPr lang="fr-FR" sz="2400" b="1" dirty="0">
              <a:latin typeface="Times New Roman" panose="02020603050405020304" pitchFamily="18" charset="0"/>
              <a:cs typeface="Times New Roman" panose="02020603050405020304" pitchFamily="18" charset="0"/>
            </a:endParaRPr>
          </a:p>
          <a:p>
            <a:endParaRPr dirty="0">
              <a:solidFill>
                <a:schemeClr val="accent1"/>
              </a:solidFill>
              <a:highlight>
                <a:srgbClr val="000080"/>
              </a:highlight>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22</a:t>
            </a:fld>
            <a:endParaRPr sz="1400">
              <a:latin typeface="Calibri"/>
              <a:cs typeface="Calibri"/>
            </a:endParaRPr>
          </a:p>
        </p:txBody>
      </p:sp>
      <p:pic>
        <p:nvPicPr>
          <p:cNvPr id="36" name="object 28">
            <a:extLst>
              <a:ext uri="{FF2B5EF4-FFF2-40B4-BE49-F238E27FC236}">
                <a16:creationId xmlns:a16="http://schemas.microsoft.com/office/drawing/2014/main" id="{81DD184C-E362-C70F-5025-3D65DE325C99}"/>
              </a:ext>
            </a:extLst>
          </p:cNvPr>
          <p:cNvPicPr/>
          <p:nvPr/>
        </p:nvPicPr>
        <p:blipFill>
          <a:blip r:embed="rId2"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FFC69FC3-CCD5-AA02-9DA3-34C29C4431BF}"/>
              </a:ext>
            </a:extLst>
          </p:cNvPr>
          <p:cNvPicPr/>
          <p:nvPr/>
        </p:nvPicPr>
        <p:blipFill>
          <a:blip r:embed="rId3" cstate="print"/>
          <a:stretch>
            <a:fillRect/>
          </a:stretch>
        </p:blipFill>
        <p:spPr>
          <a:xfrm>
            <a:off x="11106912" y="102934"/>
            <a:ext cx="1085088" cy="987551"/>
          </a:xfrm>
          <a:prstGeom prst="rect">
            <a:avLst/>
          </a:prstGeom>
        </p:spPr>
      </p:pic>
      <p:sp>
        <p:nvSpPr>
          <p:cNvPr id="38" name="object 27">
            <a:extLst>
              <a:ext uri="{FF2B5EF4-FFF2-40B4-BE49-F238E27FC236}">
                <a16:creationId xmlns:a16="http://schemas.microsoft.com/office/drawing/2014/main" id="{DADDC2FB-DF4D-5199-F179-9DF5E0291AC8}"/>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41" name="object 10">
            <a:extLst>
              <a:ext uri="{FF2B5EF4-FFF2-40B4-BE49-F238E27FC236}">
                <a16:creationId xmlns:a16="http://schemas.microsoft.com/office/drawing/2014/main" id="{E6ACC294-E112-E9F2-ABE5-970D56E89D9C}"/>
              </a:ext>
            </a:extLst>
          </p:cNvPr>
          <p:cNvSpPr/>
          <p:nvPr/>
        </p:nvSpPr>
        <p:spPr>
          <a:xfrm>
            <a:off x="1" y="5334000"/>
            <a:ext cx="1981199" cy="15240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2" name="ZoneTexte 1">
            <a:extLst>
              <a:ext uri="{FF2B5EF4-FFF2-40B4-BE49-F238E27FC236}">
                <a16:creationId xmlns:a16="http://schemas.microsoft.com/office/drawing/2014/main" id="{1C6FD23C-8E8B-D59E-1199-99B5C210C8CA}"/>
              </a:ext>
            </a:extLst>
          </p:cNvPr>
          <p:cNvSpPr txBox="1"/>
          <p:nvPr/>
        </p:nvSpPr>
        <p:spPr>
          <a:xfrm>
            <a:off x="3350558" y="5991205"/>
            <a:ext cx="5717241" cy="400110"/>
          </a:xfrm>
          <a:prstGeom prst="rect">
            <a:avLst/>
          </a:prstGeom>
          <a:noFill/>
        </p:spPr>
        <p:txBody>
          <a:bodyPr wrap="square" rtlCol="0">
            <a:spAutoFit/>
          </a:bodyPr>
          <a:lstStyle/>
          <a:p>
            <a:r>
              <a:rPr lang="fr-FR" sz="2000" b="0" i="0" dirty="0">
                <a:solidFill>
                  <a:srgbClr val="000000"/>
                </a:solidFill>
                <a:effectLst/>
                <a:latin typeface="Times New Roman" panose="02020603050405020304" pitchFamily="18" charset="0"/>
                <a:cs typeface="Times New Roman" panose="02020603050405020304" pitchFamily="18" charset="0"/>
              </a:rPr>
              <a:t>La matrice de confusion confirme les bons scores.</a:t>
            </a:r>
            <a:endParaRPr lang="fr-FR" sz="2000" dirty="0">
              <a:latin typeface="Times New Roman" panose="02020603050405020304" pitchFamily="18" charset="0"/>
              <a:cs typeface="Times New Roman" panose="02020603050405020304" pitchFamily="18" charset="0"/>
            </a:endParaRPr>
          </a:p>
        </p:txBody>
      </p:sp>
      <p:pic>
        <p:nvPicPr>
          <p:cNvPr id="4" name="Image 3" descr="Une image contenant capture d’écran, texte, carré, Rectangle&#10;&#10;Description générée automatiquement">
            <a:extLst>
              <a:ext uri="{FF2B5EF4-FFF2-40B4-BE49-F238E27FC236}">
                <a16:creationId xmlns:a16="http://schemas.microsoft.com/office/drawing/2014/main" id="{50AACFD6-4357-580F-73F9-B94F0B084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778144"/>
            <a:ext cx="7276071" cy="3857572"/>
          </a:xfrm>
          <a:prstGeom prst="rect">
            <a:avLst/>
          </a:prstGeom>
        </p:spPr>
      </p:pic>
      <p:sp>
        <p:nvSpPr>
          <p:cNvPr id="6" name="ZoneTexte 5">
            <a:extLst>
              <a:ext uri="{FF2B5EF4-FFF2-40B4-BE49-F238E27FC236}">
                <a16:creationId xmlns:a16="http://schemas.microsoft.com/office/drawing/2014/main" id="{BFFCD4E0-DE89-60FC-5491-64ADAE780048}"/>
              </a:ext>
            </a:extLst>
          </p:cNvPr>
          <p:cNvSpPr txBox="1"/>
          <p:nvPr/>
        </p:nvSpPr>
        <p:spPr>
          <a:xfrm>
            <a:off x="9502410" y="3039187"/>
            <a:ext cx="1317990"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ARI : 0.66</a:t>
            </a:r>
          </a:p>
        </p:txBody>
      </p:sp>
    </p:spTree>
    <p:extLst>
      <p:ext uri="{BB962C8B-B14F-4D97-AF65-F5344CB8AC3E}">
        <p14:creationId xmlns:p14="http://schemas.microsoft.com/office/powerpoint/2010/main" val="3444501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327910" y="471095"/>
            <a:ext cx="8632925" cy="900505"/>
          </a:xfrm>
          <a:custGeom>
            <a:avLst/>
            <a:gdLst/>
            <a:ahLst/>
            <a:cxnLst/>
            <a:rect l="l" t="t" r="r" b="b"/>
            <a:pathLst>
              <a:path w="4904740" h="1402080">
                <a:moveTo>
                  <a:pt x="4670552" y="0"/>
                </a:moveTo>
                <a:lnTo>
                  <a:pt x="233680" y="0"/>
                </a:lnTo>
                <a:lnTo>
                  <a:pt x="186592" y="4748"/>
                </a:lnTo>
                <a:lnTo>
                  <a:pt x="142732" y="18367"/>
                </a:lnTo>
                <a:lnTo>
                  <a:pt x="103038" y="39915"/>
                </a:lnTo>
                <a:lnTo>
                  <a:pt x="68452" y="68453"/>
                </a:lnTo>
                <a:lnTo>
                  <a:pt x="39915" y="103038"/>
                </a:lnTo>
                <a:lnTo>
                  <a:pt x="18367" y="142732"/>
                </a:lnTo>
                <a:lnTo>
                  <a:pt x="4748" y="186592"/>
                </a:lnTo>
                <a:lnTo>
                  <a:pt x="0" y="233680"/>
                </a:lnTo>
                <a:lnTo>
                  <a:pt x="0" y="1168400"/>
                </a:lnTo>
                <a:lnTo>
                  <a:pt x="4748" y="1215487"/>
                </a:lnTo>
                <a:lnTo>
                  <a:pt x="18367" y="1259347"/>
                </a:lnTo>
                <a:lnTo>
                  <a:pt x="39915" y="1299041"/>
                </a:lnTo>
                <a:lnTo>
                  <a:pt x="68453" y="1333627"/>
                </a:lnTo>
                <a:lnTo>
                  <a:pt x="103038" y="1362164"/>
                </a:lnTo>
                <a:lnTo>
                  <a:pt x="142732" y="1383712"/>
                </a:lnTo>
                <a:lnTo>
                  <a:pt x="186592" y="1397331"/>
                </a:lnTo>
                <a:lnTo>
                  <a:pt x="233680" y="1402080"/>
                </a:lnTo>
                <a:lnTo>
                  <a:pt x="4670552" y="1402080"/>
                </a:lnTo>
                <a:lnTo>
                  <a:pt x="4717639" y="1397331"/>
                </a:lnTo>
                <a:lnTo>
                  <a:pt x="4761499" y="1383712"/>
                </a:lnTo>
                <a:lnTo>
                  <a:pt x="4801193" y="1362164"/>
                </a:lnTo>
                <a:lnTo>
                  <a:pt x="4835779" y="1333627"/>
                </a:lnTo>
                <a:lnTo>
                  <a:pt x="4864316" y="1299041"/>
                </a:lnTo>
                <a:lnTo>
                  <a:pt x="4885864" y="1259347"/>
                </a:lnTo>
                <a:lnTo>
                  <a:pt x="4899483" y="1215487"/>
                </a:lnTo>
                <a:lnTo>
                  <a:pt x="4904232" y="1168400"/>
                </a:lnTo>
                <a:lnTo>
                  <a:pt x="4904232" y="233680"/>
                </a:lnTo>
                <a:lnTo>
                  <a:pt x="4899483" y="186592"/>
                </a:lnTo>
                <a:lnTo>
                  <a:pt x="4885864" y="142732"/>
                </a:lnTo>
                <a:lnTo>
                  <a:pt x="4864316" y="103038"/>
                </a:lnTo>
                <a:lnTo>
                  <a:pt x="4835779" y="68452"/>
                </a:lnTo>
                <a:lnTo>
                  <a:pt x="4801193" y="39915"/>
                </a:lnTo>
                <a:lnTo>
                  <a:pt x="4761499" y="18367"/>
                </a:lnTo>
                <a:lnTo>
                  <a:pt x="4717639" y="4748"/>
                </a:lnTo>
                <a:lnTo>
                  <a:pt x="4670552" y="0"/>
                </a:lnTo>
                <a:close/>
              </a:path>
            </a:pathLst>
          </a:custGeom>
          <a:solidFill>
            <a:srgbClr val="D9D9D9"/>
          </a:solidFill>
        </p:spPr>
        <p:txBody>
          <a:bodyPr wrap="square" lIns="0" tIns="0" rIns="0" bIns="0" rtlCol="0"/>
          <a:lstStyle/>
          <a:p>
            <a:pPr marL="12700" marR="5080" indent="-1270" algn="ctr">
              <a:lnSpc>
                <a:spcPct val="100000"/>
              </a:lnSpc>
              <a:spcBef>
                <a:spcPts val="100"/>
              </a:spcBef>
            </a:pPr>
            <a:r>
              <a:rPr lang="fr-FR" sz="2000" b="1" spc="-5" dirty="0">
                <a:latin typeface="Times New Roman" panose="02020603050405020304" pitchFamily="18" charset="0"/>
                <a:cs typeface="Times New Roman" panose="02020603050405020304" pitchFamily="18" charset="0"/>
              </a:rPr>
              <a:t>Une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approche</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par</a:t>
            </a:r>
            <a:r>
              <a:rPr lang="fr-FR" sz="2000" b="1" spc="1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data </a:t>
            </a:r>
            <a:r>
              <a:rPr lang="fr-FR" sz="2000" b="1" spc="-5" dirty="0" err="1">
                <a:latin typeface="Times New Roman" panose="02020603050405020304" pitchFamily="18" charset="0"/>
                <a:cs typeface="Times New Roman" panose="02020603050405020304" pitchFamily="18" charset="0"/>
              </a:rPr>
              <a:t>generator</a:t>
            </a:r>
            <a:r>
              <a:rPr lang="fr-FR" sz="2000" b="1" spc="-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permettant</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facilement</a:t>
            </a:r>
            <a:r>
              <a:rPr lang="fr-FR" sz="2000" b="1" spc="1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la</a:t>
            </a:r>
            <a:r>
              <a:rPr lang="fr-FR" sz="2000" b="1" spc="1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data</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augmentation </a:t>
            </a:r>
            <a:r>
              <a:rPr lang="fr-FR" sz="2000" b="1" spc="-484"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(rotation, translation,</a:t>
            </a:r>
            <a:r>
              <a:rPr lang="fr-FR" sz="2000" b="1" spc="1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retournement).</a:t>
            </a:r>
            <a:r>
              <a:rPr lang="fr-FR" sz="2000" b="1" spc="15" dirty="0">
                <a:latin typeface="Times New Roman" panose="02020603050405020304" pitchFamily="18" charset="0"/>
                <a:cs typeface="Times New Roman" panose="02020603050405020304" pitchFamily="18" charset="0"/>
              </a:rPr>
              <a:t> </a:t>
            </a:r>
            <a:r>
              <a:rPr lang="fr-FR" sz="2000" b="1" spc="-10" dirty="0">
                <a:latin typeface="Times New Roman" panose="02020603050405020304" pitchFamily="18" charset="0"/>
                <a:cs typeface="Times New Roman" panose="02020603050405020304" pitchFamily="18" charset="0"/>
              </a:rPr>
              <a:t>Les </a:t>
            </a:r>
            <a:r>
              <a:rPr lang="fr-FR" sz="2000" b="1" spc="-5" dirty="0">
                <a:latin typeface="Times New Roman" panose="02020603050405020304" pitchFamily="18" charset="0"/>
                <a:cs typeface="Times New Roman" panose="02020603050405020304" pitchFamily="18" charset="0"/>
              </a:rPr>
              <a:t> images</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sont</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directement</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récupérées</a:t>
            </a:r>
            <a:r>
              <a:rPr lang="fr-FR" sz="2000" b="1" spc="2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à la </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volée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dans</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le</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répertoire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des</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images</a:t>
            </a:r>
            <a:endParaRPr lang="fr-FR" sz="2000" b="1" dirty="0">
              <a:latin typeface="Times New Roman" panose="02020603050405020304" pitchFamily="18" charset="0"/>
              <a:cs typeface="Times New Roman" panose="02020603050405020304" pitchFamily="18" charset="0"/>
            </a:endParaRPr>
          </a:p>
        </p:txBody>
      </p:sp>
      <p:sp>
        <p:nvSpPr>
          <p:cNvPr id="24" name="object 24"/>
          <p:cNvSpPr/>
          <p:nvPr/>
        </p:nvSpPr>
        <p:spPr>
          <a:xfrm>
            <a:off x="929637" y="870843"/>
            <a:ext cx="1175005" cy="371782"/>
          </a:xfrm>
          <a:custGeom>
            <a:avLst/>
            <a:gdLst/>
            <a:ahLst/>
            <a:cxnLst/>
            <a:rect l="l" t="t" r="r" b="b"/>
            <a:pathLst>
              <a:path w="1412875" h="472439">
                <a:moveTo>
                  <a:pt x="1334008" y="0"/>
                </a:moveTo>
                <a:lnTo>
                  <a:pt x="78740" y="0"/>
                </a:lnTo>
                <a:lnTo>
                  <a:pt x="48091" y="6195"/>
                </a:lnTo>
                <a:lnTo>
                  <a:pt x="23063" y="23082"/>
                </a:lnTo>
                <a:lnTo>
                  <a:pt x="6188" y="48113"/>
                </a:lnTo>
                <a:lnTo>
                  <a:pt x="0" y="78739"/>
                </a:lnTo>
                <a:lnTo>
                  <a:pt x="0" y="393700"/>
                </a:lnTo>
                <a:lnTo>
                  <a:pt x="6188" y="424326"/>
                </a:lnTo>
                <a:lnTo>
                  <a:pt x="23063" y="449357"/>
                </a:lnTo>
                <a:lnTo>
                  <a:pt x="48091" y="466244"/>
                </a:lnTo>
                <a:lnTo>
                  <a:pt x="78740" y="472439"/>
                </a:lnTo>
                <a:lnTo>
                  <a:pt x="1334008" y="472439"/>
                </a:lnTo>
                <a:lnTo>
                  <a:pt x="1364634" y="466244"/>
                </a:lnTo>
                <a:lnTo>
                  <a:pt x="1389665" y="449357"/>
                </a:lnTo>
                <a:lnTo>
                  <a:pt x="1406552" y="424326"/>
                </a:lnTo>
                <a:lnTo>
                  <a:pt x="1412748" y="393700"/>
                </a:lnTo>
                <a:lnTo>
                  <a:pt x="1412748" y="78739"/>
                </a:lnTo>
                <a:lnTo>
                  <a:pt x="1406552" y="48113"/>
                </a:lnTo>
                <a:lnTo>
                  <a:pt x="1389665" y="23082"/>
                </a:lnTo>
                <a:lnTo>
                  <a:pt x="1364634" y="6195"/>
                </a:lnTo>
                <a:lnTo>
                  <a:pt x="1334008" y="0"/>
                </a:lnTo>
                <a:close/>
              </a:path>
            </a:pathLst>
          </a:custGeom>
          <a:solidFill>
            <a:srgbClr val="00799F"/>
          </a:solidFill>
        </p:spPr>
        <p:txBody>
          <a:bodyPr wrap="square" lIns="0" tIns="0" rIns="0" bIns="0" rtlCol="0"/>
          <a:lstStyle/>
          <a:p>
            <a:pPr marL="12700">
              <a:lnSpc>
                <a:spcPct val="100000"/>
              </a:lnSpc>
              <a:spcBef>
                <a:spcPts val="100"/>
              </a:spcBef>
            </a:pPr>
            <a:r>
              <a:rPr lang="fr-FR" sz="1800" spc="-10" dirty="0">
                <a:solidFill>
                  <a:srgbClr val="FFFFFF"/>
                </a:solidFill>
                <a:latin typeface="Calibri"/>
                <a:cs typeface="Calibri"/>
              </a:rPr>
              <a:t>Approche</a:t>
            </a:r>
            <a:r>
              <a:rPr lang="fr-FR" sz="1800" spc="-40" dirty="0">
                <a:solidFill>
                  <a:srgbClr val="FFFFFF"/>
                </a:solidFill>
                <a:latin typeface="Calibri"/>
                <a:cs typeface="Calibri"/>
              </a:rPr>
              <a:t> </a:t>
            </a:r>
            <a:r>
              <a:rPr lang="fr-FR" sz="1800" dirty="0">
                <a:solidFill>
                  <a:srgbClr val="FFFFFF"/>
                </a:solidFill>
                <a:latin typeface="Calibri"/>
                <a:cs typeface="Calibri"/>
              </a:rPr>
              <a:t>2</a:t>
            </a:r>
            <a:endParaRPr lang="fr-FR" sz="1800" dirty="0">
              <a:latin typeface="Calibri"/>
              <a:cs typeface="Calibri"/>
            </a:endParaRPr>
          </a:p>
        </p:txBody>
      </p:sp>
      <p:sp>
        <p:nvSpPr>
          <p:cNvPr id="30" name="object 30"/>
          <p:cNvSpPr txBox="1"/>
          <p:nvPr/>
        </p:nvSpPr>
        <p:spPr>
          <a:xfrm>
            <a:off x="457200" y="2064684"/>
            <a:ext cx="1870710" cy="1701107"/>
          </a:xfrm>
          <a:prstGeom prst="rect">
            <a:avLst/>
          </a:prstGeom>
        </p:spPr>
        <p:txBody>
          <a:bodyPr vert="horz" wrap="square" lIns="0" tIns="137795" rIns="0" bIns="0" rtlCol="0">
            <a:spAutoFit/>
          </a:bodyPr>
          <a:lstStyle/>
          <a:p>
            <a:pPr marL="12700">
              <a:lnSpc>
                <a:spcPct val="100000"/>
              </a:lnSpc>
              <a:spcBef>
                <a:spcPts val="1085"/>
              </a:spcBef>
            </a:pPr>
            <a:r>
              <a:rPr sz="2000" b="1" spc="-10" dirty="0">
                <a:uFill>
                  <a:solidFill>
                    <a:srgbClr val="EC7C30"/>
                  </a:solidFill>
                </a:uFill>
                <a:latin typeface="Times New Roman" panose="02020603050405020304" pitchFamily="18" charset="0"/>
                <a:cs typeface="Times New Roman" panose="02020603050405020304" pitchFamily="18" charset="0"/>
              </a:rPr>
              <a:t>Accuracy:</a:t>
            </a:r>
            <a:endParaRPr lang="fr-FR" sz="2000" b="1" dirty="0">
              <a:uFill>
                <a:solidFill>
                  <a:srgbClr val="EC7C30"/>
                </a:solidFill>
              </a:uFill>
              <a:latin typeface="Times New Roman" panose="02020603050405020304" pitchFamily="18" charset="0"/>
              <a:cs typeface="Times New Roman" panose="02020603050405020304" pitchFamily="18" charset="0"/>
            </a:endParaRPr>
          </a:p>
          <a:p>
            <a:pPr marL="12700">
              <a:lnSpc>
                <a:spcPct val="100000"/>
              </a:lnSpc>
              <a:spcBef>
                <a:spcPts val="1085"/>
              </a:spcBef>
            </a:pPr>
            <a:r>
              <a:rPr sz="1800" spc="-20" dirty="0">
                <a:latin typeface="Times New Roman" panose="02020603050405020304" pitchFamily="18" charset="0"/>
                <a:cs typeface="Times New Roman" panose="02020603050405020304" pitchFamily="18" charset="0"/>
              </a:rPr>
              <a:t>Training:</a:t>
            </a:r>
            <a:r>
              <a:rPr sz="1800" spc="-60"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0.97</a:t>
            </a:r>
          </a:p>
          <a:p>
            <a:pPr marL="12700">
              <a:lnSpc>
                <a:spcPct val="100000"/>
              </a:lnSpc>
              <a:spcBef>
                <a:spcPts val="1085"/>
              </a:spcBef>
            </a:pPr>
            <a:r>
              <a:rPr sz="1800" spc="-15" dirty="0">
                <a:latin typeface="Times New Roman" panose="02020603050405020304" pitchFamily="18" charset="0"/>
                <a:cs typeface="Times New Roman" panose="02020603050405020304" pitchFamily="18" charset="0"/>
              </a:rPr>
              <a:t>Validation:</a:t>
            </a:r>
            <a:r>
              <a:rPr sz="1800" spc="-75"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0.80</a:t>
            </a:r>
          </a:p>
          <a:p>
            <a:pPr marL="12700">
              <a:lnSpc>
                <a:spcPct val="100000"/>
              </a:lnSpc>
              <a:spcBef>
                <a:spcPts val="1085"/>
              </a:spcBef>
            </a:pPr>
            <a:r>
              <a:rPr lang="fr-FR" sz="1800" spc="-40" dirty="0">
                <a:latin typeface="Times New Roman" panose="02020603050405020304" pitchFamily="18" charset="0"/>
                <a:cs typeface="Times New Roman" panose="02020603050405020304" pitchFamily="18" charset="0"/>
              </a:rPr>
              <a:t>Test: </a:t>
            </a:r>
            <a:r>
              <a:rPr lang="fr-FR" dirty="0">
                <a:latin typeface="Times New Roman" panose="02020603050405020304" pitchFamily="18" charset="0"/>
                <a:cs typeface="Times New Roman" panose="02020603050405020304" pitchFamily="18" charset="0"/>
              </a:rPr>
              <a:t>0.81</a:t>
            </a:r>
            <a:endParaRPr lang="fr-FR" sz="1800" dirty="0">
              <a:latin typeface="Times New Roman" panose="02020603050405020304" pitchFamily="18" charset="0"/>
              <a:cs typeface="Times New Roman" panose="02020603050405020304" pitchFamily="18" charset="0"/>
            </a:endParaRPr>
          </a:p>
        </p:txBody>
      </p:sp>
      <p:pic>
        <p:nvPicPr>
          <p:cNvPr id="33" name="object 33"/>
          <p:cNvPicPr/>
          <p:nvPr/>
        </p:nvPicPr>
        <p:blipFill>
          <a:blip r:embed="rId2" cstate="print"/>
          <a:stretch>
            <a:fillRect/>
          </a:stretch>
        </p:blipFill>
        <p:spPr>
          <a:xfrm>
            <a:off x="3514090" y="1522007"/>
            <a:ext cx="5825490" cy="785634"/>
          </a:xfrm>
          <a:prstGeom prst="rect">
            <a:avLst/>
          </a:prstGeom>
        </p:spPr>
      </p:pic>
      <p:sp>
        <p:nvSpPr>
          <p:cNvPr id="34" name="object 34"/>
          <p:cNvSpPr txBox="1"/>
          <p:nvPr/>
        </p:nvSpPr>
        <p:spPr>
          <a:xfrm>
            <a:off x="3962400" y="1615104"/>
            <a:ext cx="49288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Réduction</a:t>
            </a:r>
            <a:r>
              <a:rPr sz="1800" spc="4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de</a:t>
            </a:r>
            <a:r>
              <a:rPr sz="1800" spc="10" dirty="0">
                <a:latin typeface="Times New Roman" panose="02020603050405020304" pitchFamily="18" charset="0"/>
                <a:cs typeface="Times New Roman" panose="02020603050405020304" pitchFamily="18" charset="0"/>
              </a:rPr>
              <a:t> </a:t>
            </a:r>
            <a:r>
              <a:rPr sz="1800" spc="-20" dirty="0">
                <a:latin typeface="Times New Roman" panose="02020603050405020304" pitchFamily="18" charset="0"/>
                <a:cs typeface="Times New Roman" panose="02020603050405020304" pitchFamily="18" charset="0"/>
              </a:rPr>
              <a:t>l’overfitting</a:t>
            </a:r>
            <a:r>
              <a:rPr sz="1800" spc="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avec</a:t>
            </a:r>
            <a:r>
              <a:rPr sz="1800" spc="-5" dirty="0">
                <a:latin typeface="Times New Roman" panose="02020603050405020304" pitchFamily="18" charset="0"/>
                <a:cs typeface="Times New Roman" panose="02020603050405020304" pitchFamily="18" charset="0"/>
              </a:rPr>
              <a:t> la</a:t>
            </a:r>
            <a:r>
              <a:rPr sz="1800" spc="2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data</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augmentation.</a:t>
            </a:r>
            <a:endParaRPr sz="1800" dirty="0">
              <a:latin typeface="Times New Roman" panose="02020603050405020304" pitchFamily="18" charset="0"/>
              <a:cs typeface="Times New Roman" panose="02020603050405020304" pitchFamily="18" charset="0"/>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23</a:t>
            </a:fld>
            <a:endParaRPr sz="1400">
              <a:latin typeface="Calibri"/>
              <a:cs typeface="Calibri"/>
            </a:endParaRPr>
          </a:p>
        </p:txBody>
      </p:sp>
      <p:pic>
        <p:nvPicPr>
          <p:cNvPr id="36" name="object 28">
            <a:extLst>
              <a:ext uri="{FF2B5EF4-FFF2-40B4-BE49-F238E27FC236}">
                <a16:creationId xmlns:a16="http://schemas.microsoft.com/office/drawing/2014/main" id="{5FF41874-5B5E-16ED-5F3E-A2487E86EC74}"/>
              </a:ext>
            </a:extLst>
          </p:cNvPr>
          <p:cNvPicPr/>
          <p:nvPr/>
        </p:nvPicPr>
        <p:blipFill>
          <a:blip r:embed="rId3"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FC78317E-4C4E-0049-3E67-23BAEF524A60}"/>
              </a:ext>
            </a:extLst>
          </p:cNvPr>
          <p:cNvPicPr/>
          <p:nvPr/>
        </p:nvPicPr>
        <p:blipFill>
          <a:blip r:embed="rId4" cstate="print"/>
          <a:stretch>
            <a:fillRect/>
          </a:stretch>
        </p:blipFill>
        <p:spPr>
          <a:xfrm>
            <a:off x="11106912" y="89743"/>
            <a:ext cx="1085088" cy="987551"/>
          </a:xfrm>
          <a:prstGeom prst="rect">
            <a:avLst/>
          </a:prstGeom>
        </p:spPr>
      </p:pic>
      <p:sp>
        <p:nvSpPr>
          <p:cNvPr id="40" name="object 27">
            <a:extLst>
              <a:ext uri="{FF2B5EF4-FFF2-40B4-BE49-F238E27FC236}">
                <a16:creationId xmlns:a16="http://schemas.microsoft.com/office/drawing/2014/main" id="{30D1BB81-747A-135C-9A03-BF0C21D896F4}"/>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41" name="object 10">
            <a:extLst>
              <a:ext uri="{FF2B5EF4-FFF2-40B4-BE49-F238E27FC236}">
                <a16:creationId xmlns:a16="http://schemas.microsoft.com/office/drawing/2014/main" id="{8AAFE1C4-322B-F79E-5F14-D65F7186EC01}"/>
              </a:ext>
            </a:extLst>
          </p:cNvPr>
          <p:cNvSpPr/>
          <p:nvPr/>
        </p:nvSpPr>
        <p:spPr>
          <a:xfrm>
            <a:off x="1" y="5383658"/>
            <a:ext cx="2411729" cy="1474341"/>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5" name="Image 4" descr="Une image contenant ligne, Tracé, diagramme, nombre&#10;&#10;Description générée automatiquement">
            <a:extLst>
              <a:ext uri="{FF2B5EF4-FFF2-40B4-BE49-F238E27FC236}">
                <a16:creationId xmlns:a16="http://schemas.microsoft.com/office/drawing/2014/main" id="{AFFAA8A2-41EA-5CE8-369F-999F5E855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510" y="2074981"/>
            <a:ext cx="7497545" cy="3760426"/>
          </a:xfrm>
          <a:prstGeom prst="rect">
            <a:avLst/>
          </a:prstGeom>
        </p:spPr>
      </p:pic>
      <p:sp>
        <p:nvSpPr>
          <p:cNvPr id="8" name="ZoneTexte 7">
            <a:extLst>
              <a:ext uri="{FF2B5EF4-FFF2-40B4-BE49-F238E27FC236}">
                <a16:creationId xmlns:a16="http://schemas.microsoft.com/office/drawing/2014/main" id="{979D7A6C-86C3-0B25-236D-C9A7745471E9}"/>
              </a:ext>
            </a:extLst>
          </p:cNvPr>
          <p:cNvSpPr txBox="1"/>
          <p:nvPr/>
        </p:nvSpPr>
        <p:spPr>
          <a:xfrm>
            <a:off x="2678062" y="6032962"/>
            <a:ext cx="7497545" cy="707886"/>
          </a:xfrm>
          <a:prstGeom prst="rect">
            <a:avLst/>
          </a:prstGeom>
          <a:noFill/>
        </p:spPr>
        <p:txBody>
          <a:bodyPr wrap="square">
            <a:spAutoFit/>
          </a:bodyPr>
          <a:lstStyle/>
          <a:p>
            <a:r>
              <a:rPr lang="fr-FR" sz="2000" b="0" i="0" dirty="0">
                <a:solidFill>
                  <a:srgbClr val="000000"/>
                </a:solidFill>
                <a:effectLst/>
                <a:latin typeface="Times New Roman" panose="02020603050405020304" pitchFamily="18" charset="0"/>
                <a:cs typeface="Times New Roman" panose="02020603050405020304" pitchFamily="18" charset="0"/>
              </a:rPr>
              <a:t>Les scores sont très bons. Les résultats du </a:t>
            </a:r>
            <a:r>
              <a:rPr lang="fr-FR" sz="2000" b="0" i="0" dirty="0" err="1">
                <a:solidFill>
                  <a:srgbClr val="000000"/>
                </a:solidFill>
                <a:effectLst/>
                <a:latin typeface="Times New Roman" panose="02020603050405020304" pitchFamily="18" charset="0"/>
                <a:cs typeface="Times New Roman" panose="02020603050405020304" pitchFamily="18" charset="0"/>
              </a:rPr>
              <a:t>train_set</a:t>
            </a:r>
            <a:r>
              <a:rPr lang="fr-FR" sz="2000" b="0" i="0" dirty="0">
                <a:solidFill>
                  <a:srgbClr val="000000"/>
                </a:solidFill>
                <a:effectLst/>
                <a:latin typeface="Times New Roman" panose="02020603050405020304" pitchFamily="18" charset="0"/>
                <a:cs typeface="Times New Roman" panose="02020603050405020304" pitchFamily="18" charset="0"/>
              </a:rPr>
              <a:t> et du </a:t>
            </a:r>
            <a:r>
              <a:rPr lang="fr-FR" sz="2000" b="0" i="0" dirty="0" err="1">
                <a:solidFill>
                  <a:srgbClr val="000000"/>
                </a:solidFill>
                <a:effectLst/>
                <a:latin typeface="Times New Roman" panose="02020603050405020304" pitchFamily="18" charset="0"/>
                <a:cs typeface="Times New Roman" panose="02020603050405020304" pitchFamily="18" charset="0"/>
              </a:rPr>
              <a:t>validation_set</a:t>
            </a:r>
            <a:r>
              <a:rPr lang="fr-FR" sz="2000" b="0" i="0" dirty="0">
                <a:solidFill>
                  <a:srgbClr val="000000"/>
                </a:solidFill>
                <a:effectLst/>
                <a:latin typeface="Times New Roman" panose="02020603050405020304" pitchFamily="18" charset="0"/>
                <a:cs typeface="Times New Roman" panose="02020603050405020304" pitchFamily="18" charset="0"/>
              </a:rPr>
              <a:t> sont très proches. Le modèle arrive à généraliser.</a:t>
            </a:r>
            <a:endParaRPr lang="fr-F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327910" y="471095"/>
            <a:ext cx="8632925" cy="900505"/>
          </a:xfrm>
          <a:custGeom>
            <a:avLst/>
            <a:gdLst/>
            <a:ahLst/>
            <a:cxnLst/>
            <a:rect l="l" t="t" r="r" b="b"/>
            <a:pathLst>
              <a:path w="4904740" h="1402080">
                <a:moveTo>
                  <a:pt x="4670552" y="0"/>
                </a:moveTo>
                <a:lnTo>
                  <a:pt x="233680" y="0"/>
                </a:lnTo>
                <a:lnTo>
                  <a:pt x="186592" y="4748"/>
                </a:lnTo>
                <a:lnTo>
                  <a:pt x="142732" y="18367"/>
                </a:lnTo>
                <a:lnTo>
                  <a:pt x="103038" y="39915"/>
                </a:lnTo>
                <a:lnTo>
                  <a:pt x="68452" y="68453"/>
                </a:lnTo>
                <a:lnTo>
                  <a:pt x="39915" y="103038"/>
                </a:lnTo>
                <a:lnTo>
                  <a:pt x="18367" y="142732"/>
                </a:lnTo>
                <a:lnTo>
                  <a:pt x="4748" y="186592"/>
                </a:lnTo>
                <a:lnTo>
                  <a:pt x="0" y="233680"/>
                </a:lnTo>
                <a:lnTo>
                  <a:pt x="0" y="1168400"/>
                </a:lnTo>
                <a:lnTo>
                  <a:pt x="4748" y="1215487"/>
                </a:lnTo>
                <a:lnTo>
                  <a:pt x="18367" y="1259347"/>
                </a:lnTo>
                <a:lnTo>
                  <a:pt x="39915" y="1299041"/>
                </a:lnTo>
                <a:lnTo>
                  <a:pt x="68453" y="1333627"/>
                </a:lnTo>
                <a:lnTo>
                  <a:pt x="103038" y="1362164"/>
                </a:lnTo>
                <a:lnTo>
                  <a:pt x="142732" y="1383712"/>
                </a:lnTo>
                <a:lnTo>
                  <a:pt x="186592" y="1397331"/>
                </a:lnTo>
                <a:lnTo>
                  <a:pt x="233680" y="1402080"/>
                </a:lnTo>
                <a:lnTo>
                  <a:pt x="4670552" y="1402080"/>
                </a:lnTo>
                <a:lnTo>
                  <a:pt x="4717639" y="1397331"/>
                </a:lnTo>
                <a:lnTo>
                  <a:pt x="4761499" y="1383712"/>
                </a:lnTo>
                <a:lnTo>
                  <a:pt x="4801193" y="1362164"/>
                </a:lnTo>
                <a:lnTo>
                  <a:pt x="4835779" y="1333627"/>
                </a:lnTo>
                <a:lnTo>
                  <a:pt x="4864316" y="1299041"/>
                </a:lnTo>
                <a:lnTo>
                  <a:pt x="4885864" y="1259347"/>
                </a:lnTo>
                <a:lnTo>
                  <a:pt x="4899483" y="1215487"/>
                </a:lnTo>
                <a:lnTo>
                  <a:pt x="4904232" y="1168400"/>
                </a:lnTo>
                <a:lnTo>
                  <a:pt x="4904232" y="233680"/>
                </a:lnTo>
                <a:lnTo>
                  <a:pt x="4899483" y="186592"/>
                </a:lnTo>
                <a:lnTo>
                  <a:pt x="4885864" y="142732"/>
                </a:lnTo>
                <a:lnTo>
                  <a:pt x="4864316" y="103038"/>
                </a:lnTo>
                <a:lnTo>
                  <a:pt x="4835779" y="68452"/>
                </a:lnTo>
                <a:lnTo>
                  <a:pt x="4801193" y="39915"/>
                </a:lnTo>
                <a:lnTo>
                  <a:pt x="4761499" y="18367"/>
                </a:lnTo>
                <a:lnTo>
                  <a:pt x="4717639" y="4748"/>
                </a:lnTo>
                <a:lnTo>
                  <a:pt x="4670552" y="0"/>
                </a:lnTo>
                <a:close/>
              </a:path>
            </a:pathLst>
          </a:custGeom>
          <a:solidFill>
            <a:srgbClr val="D9D9D9"/>
          </a:solidFill>
        </p:spPr>
        <p:txBody>
          <a:bodyPr wrap="square" lIns="0" tIns="0" rIns="0" bIns="0" rtlCol="0"/>
          <a:lstStyle/>
          <a:p>
            <a:pPr marL="12700" marR="5080" indent="-1270" algn="ctr">
              <a:lnSpc>
                <a:spcPct val="100000"/>
              </a:lnSpc>
              <a:spcBef>
                <a:spcPts val="100"/>
              </a:spcBef>
            </a:pPr>
            <a:r>
              <a:rPr lang="fr-FR" sz="2000" b="1" spc="-5" dirty="0">
                <a:latin typeface="Times New Roman" panose="02020603050405020304" pitchFamily="18" charset="0"/>
                <a:cs typeface="Times New Roman" panose="02020603050405020304" pitchFamily="18" charset="0"/>
              </a:rPr>
              <a:t>Une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approche</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par</a:t>
            </a:r>
            <a:r>
              <a:rPr lang="fr-FR" sz="2000" b="1" spc="1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data </a:t>
            </a:r>
            <a:r>
              <a:rPr lang="fr-FR" sz="2000" b="1" spc="-5" dirty="0" err="1">
                <a:latin typeface="Times New Roman" panose="02020603050405020304" pitchFamily="18" charset="0"/>
                <a:cs typeface="Times New Roman" panose="02020603050405020304" pitchFamily="18" charset="0"/>
              </a:rPr>
              <a:t>generator</a:t>
            </a:r>
            <a:r>
              <a:rPr lang="fr-FR" sz="2000" b="1" spc="-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permettant</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facilement</a:t>
            </a:r>
            <a:r>
              <a:rPr lang="fr-FR" sz="2000" b="1" spc="1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la</a:t>
            </a:r>
            <a:r>
              <a:rPr lang="fr-FR" sz="2000" b="1" spc="15"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data</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augmentation </a:t>
            </a:r>
            <a:r>
              <a:rPr lang="fr-FR" sz="2000" b="1" spc="-484"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(rotation, translation,</a:t>
            </a:r>
            <a:r>
              <a:rPr lang="fr-FR" sz="2000" b="1" spc="1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retournement).</a:t>
            </a:r>
            <a:r>
              <a:rPr lang="fr-FR" sz="2000" b="1" spc="15" dirty="0">
                <a:latin typeface="Times New Roman" panose="02020603050405020304" pitchFamily="18" charset="0"/>
                <a:cs typeface="Times New Roman" panose="02020603050405020304" pitchFamily="18" charset="0"/>
              </a:rPr>
              <a:t> </a:t>
            </a:r>
            <a:r>
              <a:rPr lang="fr-FR" sz="2000" b="1" spc="-10" dirty="0">
                <a:latin typeface="Times New Roman" panose="02020603050405020304" pitchFamily="18" charset="0"/>
                <a:cs typeface="Times New Roman" panose="02020603050405020304" pitchFamily="18" charset="0"/>
              </a:rPr>
              <a:t>Les </a:t>
            </a:r>
            <a:r>
              <a:rPr lang="fr-FR" sz="2000" b="1" spc="-5" dirty="0">
                <a:latin typeface="Times New Roman" panose="02020603050405020304" pitchFamily="18" charset="0"/>
                <a:cs typeface="Times New Roman" panose="02020603050405020304" pitchFamily="18" charset="0"/>
              </a:rPr>
              <a:t> images</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sont</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directement</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récupérées</a:t>
            </a:r>
            <a:r>
              <a:rPr lang="fr-FR" sz="2000" b="1" spc="2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à la </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volée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dans</a:t>
            </a:r>
            <a:r>
              <a:rPr lang="fr-FR" sz="2000" b="1" spc="5"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le</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répertoire</a:t>
            </a:r>
            <a:r>
              <a:rPr lang="fr-FR" sz="2000" b="1"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des</a:t>
            </a:r>
            <a:r>
              <a:rPr lang="fr-FR" sz="2000" b="1" spc="10" dirty="0">
                <a:latin typeface="Times New Roman" panose="02020603050405020304" pitchFamily="18" charset="0"/>
                <a:cs typeface="Times New Roman" panose="02020603050405020304" pitchFamily="18" charset="0"/>
              </a:rPr>
              <a:t> </a:t>
            </a:r>
            <a:r>
              <a:rPr lang="fr-FR" sz="2000" b="1" spc="-5" dirty="0">
                <a:latin typeface="Times New Roman" panose="02020603050405020304" pitchFamily="18" charset="0"/>
                <a:cs typeface="Times New Roman" panose="02020603050405020304" pitchFamily="18" charset="0"/>
              </a:rPr>
              <a:t>images</a:t>
            </a:r>
            <a:endParaRPr lang="fr-FR" sz="2000" b="1" dirty="0">
              <a:latin typeface="Times New Roman" panose="02020603050405020304" pitchFamily="18" charset="0"/>
              <a:cs typeface="Times New Roman" panose="02020603050405020304" pitchFamily="18" charset="0"/>
            </a:endParaRPr>
          </a:p>
        </p:txBody>
      </p:sp>
      <p:sp>
        <p:nvSpPr>
          <p:cNvPr id="24" name="object 24"/>
          <p:cNvSpPr/>
          <p:nvPr/>
        </p:nvSpPr>
        <p:spPr>
          <a:xfrm>
            <a:off x="929637" y="870843"/>
            <a:ext cx="1175005" cy="371782"/>
          </a:xfrm>
          <a:custGeom>
            <a:avLst/>
            <a:gdLst/>
            <a:ahLst/>
            <a:cxnLst/>
            <a:rect l="l" t="t" r="r" b="b"/>
            <a:pathLst>
              <a:path w="1412875" h="472439">
                <a:moveTo>
                  <a:pt x="1334008" y="0"/>
                </a:moveTo>
                <a:lnTo>
                  <a:pt x="78740" y="0"/>
                </a:lnTo>
                <a:lnTo>
                  <a:pt x="48091" y="6195"/>
                </a:lnTo>
                <a:lnTo>
                  <a:pt x="23063" y="23082"/>
                </a:lnTo>
                <a:lnTo>
                  <a:pt x="6188" y="48113"/>
                </a:lnTo>
                <a:lnTo>
                  <a:pt x="0" y="78739"/>
                </a:lnTo>
                <a:lnTo>
                  <a:pt x="0" y="393700"/>
                </a:lnTo>
                <a:lnTo>
                  <a:pt x="6188" y="424326"/>
                </a:lnTo>
                <a:lnTo>
                  <a:pt x="23063" y="449357"/>
                </a:lnTo>
                <a:lnTo>
                  <a:pt x="48091" y="466244"/>
                </a:lnTo>
                <a:lnTo>
                  <a:pt x="78740" y="472439"/>
                </a:lnTo>
                <a:lnTo>
                  <a:pt x="1334008" y="472439"/>
                </a:lnTo>
                <a:lnTo>
                  <a:pt x="1364634" y="466244"/>
                </a:lnTo>
                <a:lnTo>
                  <a:pt x="1389665" y="449357"/>
                </a:lnTo>
                <a:lnTo>
                  <a:pt x="1406552" y="424326"/>
                </a:lnTo>
                <a:lnTo>
                  <a:pt x="1412748" y="393700"/>
                </a:lnTo>
                <a:lnTo>
                  <a:pt x="1412748" y="78739"/>
                </a:lnTo>
                <a:lnTo>
                  <a:pt x="1406552" y="48113"/>
                </a:lnTo>
                <a:lnTo>
                  <a:pt x="1389665" y="23082"/>
                </a:lnTo>
                <a:lnTo>
                  <a:pt x="1364634" y="6195"/>
                </a:lnTo>
                <a:lnTo>
                  <a:pt x="1334008" y="0"/>
                </a:lnTo>
                <a:close/>
              </a:path>
            </a:pathLst>
          </a:custGeom>
          <a:solidFill>
            <a:srgbClr val="00799F"/>
          </a:solidFill>
        </p:spPr>
        <p:txBody>
          <a:bodyPr wrap="square" lIns="0" tIns="0" rIns="0" bIns="0" rtlCol="0"/>
          <a:lstStyle/>
          <a:p>
            <a:pPr marL="12700">
              <a:lnSpc>
                <a:spcPct val="100000"/>
              </a:lnSpc>
              <a:spcBef>
                <a:spcPts val="100"/>
              </a:spcBef>
            </a:pPr>
            <a:r>
              <a:rPr lang="fr-FR" sz="1800" spc="-10" dirty="0">
                <a:solidFill>
                  <a:srgbClr val="FFFFFF"/>
                </a:solidFill>
                <a:latin typeface="Calibri"/>
                <a:cs typeface="Calibri"/>
              </a:rPr>
              <a:t>Approche</a:t>
            </a:r>
            <a:r>
              <a:rPr lang="fr-FR" sz="1800" spc="-40" dirty="0">
                <a:solidFill>
                  <a:srgbClr val="FFFFFF"/>
                </a:solidFill>
                <a:latin typeface="Calibri"/>
                <a:cs typeface="Calibri"/>
              </a:rPr>
              <a:t> </a:t>
            </a:r>
            <a:r>
              <a:rPr lang="fr-FR" sz="1800" dirty="0">
                <a:solidFill>
                  <a:srgbClr val="FFFFFF"/>
                </a:solidFill>
                <a:latin typeface="Calibri"/>
                <a:cs typeface="Calibri"/>
              </a:rPr>
              <a:t>2</a:t>
            </a:r>
            <a:endParaRPr lang="fr-FR" sz="1800" dirty="0">
              <a:latin typeface="Calibri"/>
              <a:cs typeface="Calibri"/>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24</a:t>
            </a:fld>
            <a:endParaRPr sz="1400">
              <a:latin typeface="Calibri"/>
              <a:cs typeface="Calibri"/>
            </a:endParaRPr>
          </a:p>
        </p:txBody>
      </p:sp>
      <p:pic>
        <p:nvPicPr>
          <p:cNvPr id="36" name="object 28">
            <a:extLst>
              <a:ext uri="{FF2B5EF4-FFF2-40B4-BE49-F238E27FC236}">
                <a16:creationId xmlns:a16="http://schemas.microsoft.com/office/drawing/2014/main" id="{5FF41874-5B5E-16ED-5F3E-A2487E86EC74}"/>
              </a:ext>
            </a:extLst>
          </p:cNvPr>
          <p:cNvPicPr/>
          <p:nvPr/>
        </p:nvPicPr>
        <p:blipFill>
          <a:blip r:embed="rId2"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FC78317E-4C4E-0049-3E67-23BAEF524A60}"/>
              </a:ext>
            </a:extLst>
          </p:cNvPr>
          <p:cNvPicPr/>
          <p:nvPr/>
        </p:nvPicPr>
        <p:blipFill>
          <a:blip r:embed="rId3" cstate="print"/>
          <a:stretch>
            <a:fillRect/>
          </a:stretch>
        </p:blipFill>
        <p:spPr>
          <a:xfrm>
            <a:off x="11106912" y="89743"/>
            <a:ext cx="1085088" cy="987551"/>
          </a:xfrm>
          <a:prstGeom prst="rect">
            <a:avLst/>
          </a:prstGeom>
        </p:spPr>
      </p:pic>
      <p:sp>
        <p:nvSpPr>
          <p:cNvPr id="40" name="object 27">
            <a:extLst>
              <a:ext uri="{FF2B5EF4-FFF2-40B4-BE49-F238E27FC236}">
                <a16:creationId xmlns:a16="http://schemas.microsoft.com/office/drawing/2014/main" id="{30D1BB81-747A-135C-9A03-BF0C21D896F4}"/>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41" name="object 10">
            <a:extLst>
              <a:ext uri="{FF2B5EF4-FFF2-40B4-BE49-F238E27FC236}">
                <a16:creationId xmlns:a16="http://schemas.microsoft.com/office/drawing/2014/main" id="{8AAFE1C4-322B-F79E-5F14-D65F7186EC01}"/>
              </a:ext>
            </a:extLst>
          </p:cNvPr>
          <p:cNvSpPr/>
          <p:nvPr/>
        </p:nvSpPr>
        <p:spPr>
          <a:xfrm>
            <a:off x="1" y="5383658"/>
            <a:ext cx="2411729" cy="1474341"/>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4" name="Image 3" descr="Une image contenant texte, capture d’écran, nombre, Rectangle&#10;&#10;Description générée automatiquement">
            <a:extLst>
              <a:ext uri="{FF2B5EF4-FFF2-40B4-BE49-F238E27FC236}">
                <a16:creationId xmlns:a16="http://schemas.microsoft.com/office/drawing/2014/main" id="{51299E29-41FE-1B26-94FB-96F6EE450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828578"/>
            <a:ext cx="7772400" cy="4080510"/>
          </a:xfrm>
          <a:prstGeom prst="rect">
            <a:avLst/>
          </a:prstGeom>
        </p:spPr>
      </p:pic>
      <p:sp>
        <p:nvSpPr>
          <p:cNvPr id="6" name="ZoneTexte 5">
            <a:extLst>
              <a:ext uri="{FF2B5EF4-FFF2-40B4-BE49-F238E27FC236}">
                <a16:creationId xmlns:a16="http://schemas.microsoft.com/office/drawing/2014/main" id="{6F49BE0C-B9D8-9DCC-1003-3AACDC375691}"/>
              </a:ext>
            </a:extLst>
          </p:cNvPr>
          <p:cNvSpPr txBox="1"/>
          <p:nvPr/>
        </p:nvSpPr>
        <p:spPr>
          <a:xfrm>
            <a:off x="9982200" y="3352800"/>
            <a:ext cx="1317990"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ARI : 0.63</a:t>
            </a:r>
          </a:p>
        </p:txBody>
      </p:sp>
      <p:sp>
        <p:nvSpPr>
          <p:cNvPr id="7" name="ZoneTexte 6">
            <a:extLst>
              <a:ext uri="{FF2B5EF4-FFF2-40B4-BE49-F238E27FC236}">
                <a16:creationId xmlns:a16="http://schemas.microsoft.com/office/drawing/2014/main" id="{944F6471-BB1E-FC80-C779-9C14527E66DE}"/>
              </a:ext>
            </a:extLst>
          </p:cNvPr>
          <p:cNvSpPr txBox="1"/>
          <p:nvPr/>
        </p:nvSpPr>
        <p:spPr>
          <a:xfrm>
            <a:off x="2819400" y="5969334"/>
            <a:ext cx="4800600" cy="369332"/>
          </a:xfrm>
          <a:prstGeom prst="rect">
            <a:avLst/>
          </a:prstGeom>
          <a:noFill/>
        </p:spPr>
        <p:txBody>
          <a:bodyPr wrap="square" rtlCol="0">
            <a:spAutoFit/>
          </a:bodyPr>
          <a:lstStyle/>
          <a:p>
            <a:r>
              <a:rPr lang="fr-FR" b="0" i="0" dirty="0">
                <a:solidFill>
                  <a:srgbClr val="000000"/>
                </a:solidFill>
                <a:effectLst/>
                <a:latin typeface="Times New Roman" panose="02020603050405020304" pitchFamily="18" charset="0"/>
                <a:cs typeface="Times New Roman" panose="02020603050405020304" pitchFamily="18" charset="0"/>
              </a:rPr>
              <a:t>La matrice de confusion confirme les bons scores</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5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200400" y="932834"/>
            <a:ext cx="6248400" cy="782027"/>
          </a:xfrm>
          <a:custGeom>
            <a:avLst/>
            <a:gdLst/>
            <a:ahLst/>
            <a:cxnLst/>
            <a:rect l="l" t="t" r="r" b="b"/>
            <a:pathLst>
              <a:path w="4409440" h="995680">
                <a:moveTo>
                  <a:pt x="4243070" y="0"/>
                </a:moveTo>
                <a:lnTo>
                  <a:pt x="165861" y="0"/>
                </a:lnTo>
                <a:lnTo>
                  <a:pt x="121781" y="5927"/>
                </a:lnTo>
                <a:lnTo>
                  <a:pt x="82164" y="22653"/>
                </a:lnTo>
                <a:lnTo>
                  <a:pt x="48593" y="48593"/>
                </a:lnTo>
                <a:lnTo>
                  <a:pt x="22653" y="82164"/>
                </a:lnTo>
                <a:lnTo>
                  <a:pt x="5927" y="121781"/>
                </a:lnTo>
                <a:lnTo>
                  <a:pt x="0" y="165862"/>
                </a:lnTo>
                <a:lnTo>
                  <a:pt x="0" y="829310"/>
                </a:lnTo>
                <a:lnTo>
                  <a:pt x="5927" y="873390"/>
                </a:lnTo>
                <a:lnTo>
                  <a:pt x="22653" y="913007"/>
                </a:lnTo>
                <a:lnTo>
                  <a:pt x="48593" y="946578"/>
                </a:lnTo>
                <a:lnTo>
                  <a:pt x="82164" y="972518"/>
                </a:lnTo>
                <a:lnTo>
                  <a:pt x="121781" y="989244"/>
                </a:lnTo>
                <a:lnTo>
                  <a:pt x="165861" y="995172"/>
                </a:lnTo>
                <a:lnTo>
                  <a:pt x="4243070" y="995172"/>
                </a:lnTo>
                <a:lnTo>
                  <a:pt x="4287150" y="989244"/>
                </a:lnTo>
                <a:lnTo>
                  <a:pt x="4326767" y="972518"/>
                </a:lnTo>
                <a:lnTo>
                  <a:pt x="4360338" y="946578"/>
                </a:lnTo>
                <a:lnTo>
                  <a:pt x="4386278" y="913007"/>
                </a:lnTo>
                <a:lnTo>
                  <a:pt x="4403004" y="873390"/>
                </a:lnTo>
                <a:lnTo>
                  <a:pt x="4408932" y="829310"/>
                </a:lnTo>
                <a:lnTo>
                  <a:pt x="4408932" y="165862"/>
                </a:lnTo>
                <a:lnTo>
                  <a:pt x="4403004" y="121781"/>
                </a:lnTo>
                <a:lnTo>
                  <a:pt x="4386278" y="82164"/>
                </a:lnTo>
                <a:lnTo>
                  <a:pt x="4360338" y="48593"/>
                </a:lnTo>
                <a:lnTo>
                  <a:pt x="4326767" y="22653"/>
                </a:lnTo>
                <a:lnTo>
                  <a:pt x="4287150" y="5927"/>
                </a:lnTo>
                <a:lnTo>
                  <a:pt x="4243070" y="0"/>
                </a:lnTo>
                <a:close/>
              </a:path>
            </a:pathLst>
          </a:custGeom>
          <a:solidFill>
            <a:srgbClr val="D9D9D9"/>
          </a:solidFill>
        </p:spPr>
        <p:txBody>
          <a:bodyPr wrap="square" lIns="0" tIns="0" rIns="0" bIns="0" rtlCol="0"/>
          <a:lstStyle/>
          <a:p>
            <a:pPr marL="12700" marR="5080" indent="1270" algn="ctr">
              <a:lnSpc>
                <a:spcPct val="100000"/>
              </a:lnSpc>
              <a:spcBef>
                <a:spcPts val="100"/>
              </a:spcBef>
            </a:pPr>
            <a:r>
              <a:rPr lang="fr-FR" sz="2400" spc="-5" dirty="0">
                <a:latin typeface="Times New Roman" panose="02020603050405020304" pitchFamily="18" charset="0"/>
                <a:cs typeface="Times New Roman" panose="02020603050405020304" pitchFamily="18" charset="0"/>
              </a:rPr>
              <a:t>Une approche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récente</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proposée</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 </a:t>
            </a:r>
            <a:r>
              <a:rPr lang="fr-FR" sz="2400" dirty="0">
                <a:latin typeface="Times New Roman" panose="02020603050405020304" pitchFamily="18" charset="0"/>
                <a:cs typeface="Times New Roman" panose="02020603050405020304" pitchFamily="18" charset="0"/>
              </a:rPr>
              <a:t> </a:t>
            </a:r>
            <a:r>
              <a:rPr lang="fr-FR" sz="2400" spc="-25" dirty="0" err="1">
                <a:latin typeface="Times New Roman" panose="02020603050405020304" pitchFamily="18" charset="0"/>
                <a:cs typeface="Times New Roman" panose="02020603050405020304" pitchFamily="18" charset="0"/>
              </a:rPr>
              <a:t>Tensorflow.org</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a:t>
            </a:r>
            <a:r>
              <a:rPr lang="fr-FR" sz="2400" dirty="0">
                <a:latin typeface="Times New Roman" panose="02020603050405020304" pitchFamily="18" charset="0"/>
                <a:cs typeface="Times New Roman" panose="02020603050405020304" pitchFamily="18" charset="0"/>
              </a:rPr>
              <a:t> </a:t>
            </a:r>
            <a:r>
              <a:rPr lang="fr-FR" sz="2400" spc="-5" dirty="0" err="1">
                <a:latin typeface="Times New Roman" panose="02020603050405020304" pitchFamily="18" charset="0"/>
                <a:cs typeface="Times New Roman" panose="02020603050405020304" pitchFamily="18" charset="0"/>
              </a:rPr>
              <a:t>DataSet</a:t>
            </a:r>
            <a:r>
              <a:rPr lang="fr-FR" sz="2400" spc="-5" dirty="0">
                <a:latin typeface="Times New Roman" panose="02020603050405020304" pitchFamily="18" charset="0"/>
                <a:cs typeface="Times New Roman" panose="02020603050405020304" pitchFamily="18" charset="0"/>
              </a:rPr>
              <a:t>, sans data </a:t>
            </a:r>
            <a:r>
              <a:rPr lang="fr-FR" sz="2400" spc="-484"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augmentation</a:t>
            </a:r>
            <a:endParaRPr lang="fr-FR" sz="2400" dirty="0">
              <a:latin typeface="Times New Roman" panose="02020603050405020304" pitchFamily="18" charset="0"/>
              <a:cs typeface="Times New Roman" panose="02020603050405020304" pitchFamily="18" charset="0"/>
            </a:endParaRPr>
          </a:p>
        </p:txBody>
      </p:sp>
      <p:sp>
        <p:nvSpPr>
          <p:cNvPr id="19" name="object 19"/>
          <p:cNvSpPr/>
          <p:nvPr/>
        </p:nvSpPr>
        <p:spPr>
          <a:xfrm>
            <a:off x="7208561" y="89743"/>
            <a:ext cx="4983480" cy="1657350"/>
          </a:xfrm>
          <a:custGeom>
            <a:avLst/>
            <a:gdLst/>
            <a:ahLst/>
            <a:cxnLst/>
            <a:rect l="l" t="t" r="r" b="b"/>
            <a:pathLst>
              <a:path w="4983480" h="1657350">
                <a:moveTo>
                  <a:pt x="4983438" y="160015"/>
                </a:moveTo>
                <a:lnTo>
                  <a:pt x="4422606" y="1656969"/>
                </a:lnTo>
                <a:lnTo>
                  <a:pt x="0" y="0"/>
                </a:lnTo>
              </a:path>
            </a:pathLst>
          </a:custGeom>
          <a:ln w="57150">
            <a:solidFill>
              <a:srgbClr val="FFFFFF"/>
            </a:solidFill>
          </a:ln>
        </p:spPr>
        <p:txBody>
          <a:bodyPr wrap="square" lIns="0" tIns="0" rIns="0" bIns="0" rtlCol="0"/>
          <a:lstStyle/>
          <a:p>
            <a:endParaRPr/>
          </a:p>
        </p:txBody>
      </p:sp>
      <p:sp>
        <p:nvSpPr>
          <p:cNvPr id="28" name="object 28"/>
          <p:cNvSpPr/>
          <p:nvPr/>
        </p:nvSpPr>
        <p:spPr>
          <a:xfrm>
            <a:off x="1216301" y="1185962"/>
            <a:ext cx="1526900" cy="390429"/>
          </a:xfrm>
          <a:custGeom>
            <a:avLst/>
            <a:gdLst/>
            <a:ahLst/>
            <a:cxnLst/>
            <a:rect l="l" t="t" r="r" b="b"/>
            <a:pathLst>
              <a:path w="1412875" h="474345">
                <a:moveTo>
                  <a:pt x="1333754" y="0"/>
                </a:moveTo>
                <a:lnTo>
                  <a:pt x="78993" y="0"/>
                </a:lnTo>
                <a:lnTo>
                  <a:pt x="48247" y="6199"/>
                </a:lnTo>
                <a:lnTo>
                  <a:pt x="23137" y="23113"/>
                </a:lnTo>
                <a:lnTo>
                  <a:pt x="6208" y="48220"/>
                </a:lnTo>
                <a:lnTo>
                  <a:pt x="0" y="78994"/>
                </a:lnTo>
                <a:lnTo>
                  <a:pt x="0" y="394969"/>
                </a:lnTo>
                <a:lnTo>
                  <a:pt x="6208" y="425743"/>
                </a:lnTo>
                <a:lnTo>
                  <a:pt x="23137" y="450850"/>
                </a:lnTo>
                <a:lnTo>
                  <a:pt x="48247" y="467764"/>
                </a:lnTo>
                <a:lnTo>
                  <a:pt x="78993" y="473963"/>
                </a:lnTo>
                <a:lnTo>
                  <a:pt x="1333754" y="473963"/>
                </a:lnTo>
                <a:lnTo>
                  <a:pt x="1364527" y="467764"/>
                </a:lnTo>
                <a:lnTo>
                  <a:pt x="1389634" y="450850"/>
                </a:lnTo>
                <a:lnTo>
                  <a:pt x="1406548" y="425743"/>
                </a:lnTo>
                <a:lnTo>
                  <a:pt x="1412748" y="394969"/>
                </a:lnTo>
                <a:lnTo>
                  <a:pt x="1412748" y="78994"/>
                </a:lnTo>
                <a:lnTo>
                  <a:pt x="1406548" y="48220"/>
                </a:lnTo>
                <a:lnTo>
                  <a:pt x="1389634" y="23113"/>
                </a:lnTo>
                <a:lnTo>
                  <a:pt x="1364527" y="6199"/>
                </a:lnTo>
                <a:lnTo>
                  <a:pt x="1333754" y="0"/>
                </a:lnTo>
                <a:close/>
              </a:path>
            </a:pathLst>
          </a:custGeom>
          <a:solidFill>
            <a:srgbClr val="00608A"/>
          </a:solidFill>
        </p:spPr>
        <p:txBody>
          <a:bodyPr wrap="square" lIns="0" tIns="0" rIns="0" bIns="0" rtlCol="0"/>
          <a:lstStyle/>
          <a:p>
            <a:r>
              <a:rPr lang="fr-FR" sz="2400" dirty="0">
                <a:solidFill>
                  <a:schemeClr val="bg1"/>
                </a:solidFill>
              </a:rPr>
              <a:t>Approche 3 </a:t>
            </a:r>
            <a:endParaRPr sz="2400" dirty="0">
              <a:solidFill>
                <a:schemeClr val="bg1"/>
              </a:solidFill>
            </a:endParaRPr>
          </a:p>
        </p:txBody>
      </p:sp>
      <p:sp>
        <p:nvSpPr>
          <p:cNvPr id="31" name="object 31"/>
          <p:cNvSpPr txBox="1"/>
          <p:nvPr/>
        </p:nvSpPr>
        <p:spPr>
          <a:xfrm>
            <a:off x="280946" y="2733040"/>
            <a:ext cx="1870710" cy="1701748"/>
          </a:xfrm>
          <a:prstGeom prst="rect">
            <a:avLst/>
          </a:prstGeom>
        </p:spPr>
        <p:txBody>
          <a:bodyPr vert="horz" wrap="square" lIns="0" tIns="138430" rIns="0" bIns="0" rtlCol="0">
            <a:spAutoFit/>
          </a:bodyPr>
          <a:lstStyle/>
          <a:p>
            <a:pPr marL="12700">
              <a:lnSpc>
                <a:spcPct val="100000"/>
              </a:lnSpc>
              <a:spcBef>
                <a:spcPts val="1090"/>
              </a:spcBef>
            </a:pPr>
            <a:r>
              <a:rPr sz="2000" b="1" spc="-10" dirty="0">
                <a:uFill>
                  <a:solidFill>
                    <a:srgbClr val="EC7C30"/>
                  </a:solidFill>
                </a:uFill>
                <a:latin typeface="Times New Roman" panose="02020603050405020304" pitchFamily="18" charset="0"/>
                <a:cs typeface="Times New Roman" panose="02020603050405020304" pitchFamily="18" charset="0"/>
              </a:rPr>
              <a:t>Accuracy:</a:t>
            </a:r>
            <a:endParaRPr lang="fr-FR" sz="2000" b="1" dirty="0">
              <a:uFill>
                <a:solidFill>
                  <a:srgbClr val="EC7C30"/>
                </a:solidFill>
              </a:uFill>
              <a:latin typeface="Times New Roman" panose="02020603050405020304" pitchFamily="18" charset="0"/>
              <a:cs typeface="Times New Roman" panose="02020603050405020304" pitchFamily="18" charset="0"/>
            </a:endParaRPr>
          </a:p>
          <a:p>
            <a:pPr marL="12700">
              <a:lnSpc>
                <a:spcPct val="100000"/>
              </a:lnSpc>
              <a:spcBef>
                <a:spcPts val="1090"/>
              </a:spcBef>
            </a:pPr>
            <a:r>
              <a:rPr sz="1800" spc="-20" dirty="0">
                <a:latin typeface="Times New Roman" panose="02020603050405020304" pitchFamily="18" charset="0"/>
                <a:cs typeface="Times New Roman" panose="02020603050405020304" pitchFamily="18" charset="0"/>
              </a:rPr>
              <a:t>Training:</a:t>
            </a:r>
            <a:r>
              <a:rPr sz="1800" spc="-60" dirty="0">
                <a:latin typeface="Times New Roman" panose="02020603050405020304" pitchFamily="18" charset="0"/>
                <a:cs typeface="Times New Roman" panose="02020603050405020304" pitchFamily="18" charset="0"/>
              </a:rPr>
              <a:t> </a:t>
            </a:r>
            <a:r>
              <a:rPr lang="fr-FR" spc="-60" dirty="0">
                <a:latin typeface="Times New Roman" panose="02020603050405020304" pitchFamily="18" charset="0"/>
                <a:cs typeface="Times New Roman" panose="02020603050405020304" pitchFamily="18" charset="0"/>
              </a:rPr>
              <a:t>1</a:t>
            </a:r>
            <a:endParaRPr lang="fr-FR" sz="1800" dirty="0">
              <a:latin typeface="Times New Roman" panose="02020603050405020304" pitchFamily="18" charset="0"/>
              <a:cs typeface="Times New Roman" panose="02020603050405020304" pitchFamily="18" charset="0"/>
            </a:endParaRPr>
          </a:p>
          <a:p>
            <a:pPr marL="12700">
              <a:lnSpc>
                <a:spcPct val="100000"/>
              </a:lnSpc>
              <a:spcBef>
                <a:spcPts val="1090"/>
              </a:spcBef>
            </a:pPr>
            <a:r>
              <a:rPr sz="1800" spc="-15" dirty="0">
                <a:latin typeface="Times New Roman" panose="02020603050405020304" pitchFamily="18" charset="0"/>
                <a:cs typeface="Times New Roman" panose="02020603050405020304" pitchFamily="18" charset="0"/>
              </a:rPr>
              <a:t>Validation:</a:t>
            </a:r>
            <a:r>
              <a:rPr sz="1800" spc="-7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0,8</a:t>
            </a:r>
            <a:r>
              <a:rPr lang="fr-FR" sz="1800" dirty="0">
                <a:latin typeface="Times New Roman" panose="02020603050405020304" pitchFamily="18" charset="0"/>
                <a:cs typeface="Times New Roman" panose="02020603050405020304" pitchFamily="18" charset="0"/>
              </a:rPr>
              <a:t>1</a:t>
            </a:r>
          </a:p>
          <a:p>
            <a:pPr marL="12700">
              <a:lnSpc>
                <a:spcPct val="100000"/>
              </a:lnSpc>
              <a:spcBef>
                <a:spcPts val="1090"/>
              </a:spcBef>
            </a:pPr>
            <a:r>
              <a:rPr sz="1800" spc="-40" dirty="0">
                <a:latin typeface="Times New Roman" panose="02020603050405020304" pitchFamily="18" charset="0"/>
                <a:cs typeface="Times New Roman" panose="02020603050405020304" pitchFamily="18" charset="0"/>
              </a:rPr>
              <a:t>Test: </a:t>
            </a:r>
            <a:r>
              <a:rPr sz="1800" dirty="0">
                <a:latin typeface="Times New Roman" panose="02020603050405020304" pitchFamily="18" charset="0"/>
                <a:cs typeface="Times New Roman" panose="02020603050405020304" pitchFamily="18" charset="0"/>
              </a:rPr>
              <a:t>0,8</a:t>
            </a:r>
            <a:r>
              <a:rPr lang="fr-FR" sz="1800" dirty="0">
                <a:latin typeface="Times New Roman" panose="02020603050405020304" pitchFamily="18" charset="0"/>
                <a:cs typeface="Times New Roman" panose="02020603050405020304" pitchFamily="18" charset="0"/>
              </a:rPr>
              <a:t>2</a:t>
            </a:r>
            <a:endParaRPr sz="1800" dirty="0">
              <a:latin typeface="Times New Roman" panose="02020603050405020304" pitchFamily="18" charset="0"/>
              <a:cs typeface="Times New Roman" panose="02020603050405020304" pitchFamily="18" charset="0"/>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25</a:t>
            </a:fld>
            <a:endParaRPr sz="1400">
              <a:latin typeface="Calibri"/>
              <a:cs typeface="Calibri"/>
            </a:endParaRPr>
          </a:p>
        </p:txBody>
      </p:sp>
      <p:pic>
        <p:nvPicPr>
          <p:cNvPr id="36" name="object 28">
            <a:extLst>
              <a:ext uri="{FF2B5EF4-FFF2-40B4-BE49-F238E27FC236}">
                <a16:creationId xmlns:a16="http://schemas.microsoft.com/office/drawing/2014/main" id="{800B2AB0-EAA8-E530-29E1-55023EE842C0}"/>
              </a:ext>
            </a:extLst>
          </p:cNvPr>
          <p:cNvPicPr/>
          <p:nvPr/>
        </p:nvPicPr>
        <p:blipFill>
          <a:blip r:embed="rId2"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ACEB0AE4-8454-C5A0-31ED-D0C0BD3125EA}"/>
              </a:ext>
            </a:extLst>
          </p:cNvPr>
          <p:cNvPicPr/>
          <p:nvPr/>
        </p:nvPicPr>
        <p:blipFill>
          <a:blip r:embed="rId3" cstate="print"/>
          <a:stretch>
            <a:fillRect/>
          </a:stretch>
        </p:blipFill>
        <p:spPr>
          <a:xfrm>
            <a:off x="11106912" y="89743"/>
            <a:ext cx="1085088" cy="987551"/>
          </a:xfrm>
          <a:prstGeom prst="rect">
            <a:avLst/>
          </a:prstGeom>
        </p:spPr>
      </p:pic>
      <p:sp>
        <p:nvSpPr>
          <p:cNvPr id="38" name="object 27">
            <a:extLst>
              <a:ext uri="{FF2B5EF4-FFF2-40B4-BE49-F238E27FC236}">
                <a16:creationId xmlns:a16="http://schemas.microsoft.com/office/drawing/2014/main" id="{D3C20B38-F7C1-43BE-D997-445F7EAEEC0F}"/>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39" name="object 10">
            <a:extLst>
              <a:ext uri="{FF2B5EF4-FFF2-40B4-BE49-F238E27FC236}">
                <a16:creationId xmlns:a16="http://schemas.microsoft.com/office/drawing/2014/main" id="{DFF393AB-0917-886F-50E3-D9750B7B7816}"/>
              </a:ext>
            </a:extLst>
          </p:cNvPr>
          <p:cNvSpPr/>
          <p:nvPr/>
        </p:nvSpPr>
        <p:spPr>
          <a:xfrm>
            <a:off x="1" y="5156253"/>
            <a:ext cx="2151655" cy="1701748"/>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11" name="Image 10" descr="Une image contenant ligne, Tracé, diagramme, nombre&#10;&#10;Description générée automatiquement">
            <a:extLst>
              <a:ext uri="{FF2B5EF4-FFF2-40B4-BE49-F238E27FC236}">
                <a16:creationId xmlns:a16="http://schemas.microsoft.com/office/drawing/2014/main" id="{882D93C6-CCC2-F6C2-2E1D-48F94137F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156800"/>
            <a:ext cx="7772400" cy="38503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00400" y="932834"/>
            <a:ext cx="6248400" cy="782027"/>
          </a:xfrm>
          <a:custGeom>
            <a:avLst/>
            <a:gdLst/>
            <a:ahLst/>
            <a:cxnLst/>
            <a:rect l="l" t="t" r="r" b="b"/>
            <a:pathLst>
              <a:path w="4409440" h="995680">
                <a:moveTo>
                  <a:pt x="4243070" y="0"/>
                </a:moveTo>
                <a:lnTo>
                  <a:pt x="165861" y="0"/>
                </a:lnTo>
                <a:lnTo>
                  <a:pt x="121781" y="5927"/>
                </a:lnTo>
                <a:lnTo>
                  <a:pt x="82164" y="22653"/>
                </a:lnTo>
                <a:lnTo>
                  <a:pt x="48593" y="48593"/>
                </a:lnTo>
                <a:lnTo>
                  <a:pt x="22653" y="82164"/>
                </a:lnTo>
                <a:lnTo>
                  <a:pt x="5927" y="121781"/>
                </a:lnTo>
                <a:lnTo>
                  <a:pt x="0" y="165862"/>
                </a:lnTo>
                <a:lnTo>
                  <a:pt x="0" y="829310"/>
                </a:lnTo>
                <a:lnTo>
                  <a:pt x="5927" y="873390"/>
                </a:lnTo>
                <a:lnTo>
                  <a:pt x="22653" y="913007"/>
                </a:lnTo>
                <a:lnTo>
                  <a:pt x="48593" y="946578"/>
                </a:lnTo>
                <a:lnTo>
                  <a:pt x="82164" y="972518"/>
                </a:lnTo>
                <a:lnTo>
                  <a:pt x="121781" y="989244"/>
                </a:lnTo>
                <a:lnTo>
                  <a:pt x="165861" y="995172"/>
                </a:lnTo>
                <a:lnTo>
                  <a:pt x="4243070" y="995172"/>
                </a:lnTo>
                <a:lnTo>
                  <a:pt x="4287150" y="989244"/>
                </a:lnTo>
                <a:lnTo>
                  <a:pt x="4326767" y="972518"/>
                </a:lnTo>
                <a:lnTo>
                  <a:pt x="4360338" y="946578"/>
                </a:lnTo>
                <a:lnTo>
                  <a:pt x="4386278" y="913007"/>
                </a:lnTo>
                <a:lnTo>
                  <a:pt x="4403004" y="873390"/>
                </a:lnTo>
                <a:lnTo>
                  <a:pt x="4408932" y="829310"/>
                </a:lnTo>
                <a:lnTo>
                  <a:pt x="4408932" y="165862"/>
                </a:lnTo>
                <a:lnTo>
                  <a:pt x="4403004" y="121781"/>
                </a:lnTo>
                <a:lnTo>
                  <a:pt x="4386278" y="82164"/>
                </a:lnTo>
                <a:lnTo>
                  <a:pt x="4360338" y="48593"/>
                </a:lnTo>
                <a:lnTo>
                  <a:pt x="4326767" y="22653"/>
                </a:lnTo>
                <a:lnTo>
                  <a:pt x="4287150" y="5927"/>
                </a:lnTo>
                <a:lnTo>
                  <a:pt x="4243070" y="0"/>
                </a:lnTo>
                <a:close/>
              </a:path>
            </a:pathLst>
          </a:custGeom>
          <a:solidFill>
            <a:srgbClr val="D9D9D9"/>
          </a:solidFill>
        </p:spPr>
        <p:txBody>
          <a:bodyPr wrap="square" lIns="0" tIns="0" rIns="0" bIns="0" rtlCol="0"/>
          <a:lstStyle/>
          <a:p>
            <a:pPr marL="12700" marR="5080" indent="1270" algn="ctr">
              <a:lnSpc>
                <a:spcPct val="100000"/>
              </a:lnSpc>
              <a:spcBef>
                <a:spcPts val="100"/>
              </a:spcBef>
            </a:pPr>
            <a:r>
              <a:rPr lang="fr-FR" sz="2400" spc="-5" dirty="0">
                <a:latin typeface="Times New Roman" panose="02020603050405020304" pitchFamily="18" charset="0"/>
                <a:cs typeface="Times New Roman" panose="02020603050405020304" pitchFamily="18" charset="0"/>
              </a:rPr>
              <a:t>Une approche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récente</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proposée</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 </a:t>
            </a:r>
            <a:r>
              <a:rPr lang="fr-FR" sz="2400" dirty="0">
                <a:latin typeface="Times New Roman" panose="02020603050405020304" pitchFamily="18" charset="0"/>
                <a:cs typeface="Times New Roman" panose="02020603050405020304" pitchFamily="18" charset="0"/>
              </a:rPr>
              <a:t> </a:t>
            </a:r>
            <a:r>
              <a:rPr lang="fr-FR" sz="2400" spc="-25" dirty="0" err="1">
                <a:latin typeface="Times New Roman" panose="02020603050405020304" pitchFamily="18" charset="0"/>
                <a:cs typeface="Times New Roman" panose="02020603050405020304" pitchFamily="18" charset="0"/>
              </a:rPr>
              <a:t>Tensorflow.org</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a:t>
            </a:r>
            <a:r>
              <a:rPr lang="fr-FR" sz="2400" dirty="0">
                <a:latin typeface="Times New Roman" panose="02020603050405020304" pitchFamily="18" charset="0"/>
                <a:cs typeface="Times New Roman" panose="02020603050405020304" pitchFamily="18" charset="0"/>
              </a:rPr>
              <a:t> </a:t>
            </a:r>
            <a:r>
              <a:rPr lang="fr-FR" sz="2400" spc="-5" dirty="0" err="1">
                <a:latin typeface="Times New Roman" panose="02020603050405020304" pitchFamily="18" charset="0"/>
                <a:cs typeface="Times New Roman" panose="02020603050405020304" pitchFamily="18" charset="0"/>
              </a:rPr>
              <a:t>DataSet</a:t>
            </a:r>
            <a:r>
              <a:rPr lang="fr-FR" sz="2400" spc="-5" dirty="0">
                <a:latin typeface="Times New Roman" panose="02020603050405020304" pitchFamily="18" charset="0"/>
                <a:cs typeface="Times New Roman" panose="02020603050405020304" pitchFamily="18" charset="0"/>
              </a:rPr>
              <a:t>, sans data </a:t>
            </a:r>
            <a:r>
              <a:rPr lang="fr-FR" sz="2400" spc="-484"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augmentation</a:t>
            </a:r>
            <a:endParaRPr lang="fr-FR" sz="2400" dirty="0">
              <a:latin typeface="Times New Roman" panose="02020603050405020304" pitchFamily="18" charset="0"/>
              <a:cs typeface="Times New Roman" panose="02020603050405020304" pitchFamily="18" charset="0"/>
            </a:endParaRPr>
          </a:p>
        </p:txBody>
      </p:sp>
      <p:sp>
        <p:nvSpPr>
          <p:cNvPr id="19" name="object 19"/>
          <p:cNvSpPr/>
          <p:nvPr/>
        </p:nvSpPr>
        <p:spPr>
          <a:xfrm>
            <a:off x="7208561" y="89743"/>
            <a:ext cx="4983480" cy="1657350"/>
          </a:xfrm>
          <a:custGeom>
            <a:avLst/>
            <a:gdLst/>
            <a:ahLst/>
            <a:cxnLst/>
            <a:rect l="l" t="t" r="r" b="b"/>
            <a:pathLst>
              <a:path w="4983480" h="1657350">
                <a:moveTo>
                  <a:pt x="4983438" y="160015"/>
                </a:moveTo>
                <a:lnTo>
                  <a:pt x="4422606" y="1656969"/>
                </a:lnTo>
                <a:lnTo>
                  <a:pt x="0" y="0"/>
                </a:lnTo>
              </a:path>
            </a:pathLst>
          </a:custGeom>
          <a:ln w="57150">
            <a:solidFill>
              <a:srgbClr val="FFFFFF"/>
            </a:solidFill>
          </a:ln>
        </p:spPr>
        <p:txBody>
          <a:bodyPr wrap="square" lIns="0" tIns="0" rIns="0" bIns="0" rtlCol="0"/>
          <a:lstStyle/>
          <a:p>
            <a:endParaRPr/>
          </a:p>
        </p:txBody>
      </p:sp>
      <p:sp>
        <p:nvSpPr>
          <p:cNvPr id="28" name="object 28"/>
          <p:cNvSpPr/>
          <p:nvPr/>
        </p:nvSpPr>
        <p:spPr>
          <a:xfrm>
            <a:off x="1216300" y="1185962"/>
            <a:ext cx="1526899" cy="390429"/>
          </a:xfrm>
          <a:custGeom>
            <a:avLst/>
            <a:gdLst/>
            <a:ahLst/>
            <a:cxnLst/>
            <a:rect l="l" t="t" r="r" b="b"/>
            <a:pathLst>
              <a:path w="1412875" h="474345">
                <a:moveTo>
                  <a:pt x="1333754" y="0"/>
                </a:moveTo>
                <a:lnTo>
                  <a:pt x="78993" y="0"/>
                </a:lnTo>
                <a:lnTo>
                  <a:pt x="48247" y="6199"/>
                </a:lnTo>
                <a:lnTo>
                  <a:pt x="23137" y="23113"/>
                </a:lnTo>
                <a:lnTo>
                  <a:pt x="6208" y="48220"/>
                </a:lnTo>
                <a:lnTo>
                  <a:pt x="0" y="78994"/>
                </a:lnTo>
                <a:lnTo>
                  <a:pt x="0" y="394969"/>
                </a:lnTo>
                <a:lnTo>
                  <a:pt x="6208" y="425743"/>
                </a:lnTo>
                <a:lnTo>
                  <a:pt x="23137" y="450850"/>
                </a:lnTo>
                <a:lnTo>
                  <a:pt x="48247" y="467764"/>
                </a:lnTo>
                <a:lnTo>
                  <a:pt x="78993" y="473963"/>
                </a:lnTo>
                <a:lnTo>
                  <a:pt x="1333754" y="473963"/>
                </a:lnTo>
                <a:lnTo>
                  <a:pt x="1364527" y="467764"/>
                </a:lnTo>
                <a:lnTo>
                  <a:pt x="1389634" y="450850"/>
                </a:lnTo>
                <a:lnTo>
                  <a:pt x="1406548" y="425743"/>
                </a:lnTo>
                <a:lnTo>
                  <a:pt x="1412748" y="394969"/>
                </a:lnTo>
                <a:lnTo>
                  <a:pt x="1412748" y="78994"/>
                </a:lnTo>
                <a:lnTo>
                  <a:pt x="1406548" y="48220"/>
                </a:lnTo>
                <a:lnTo>
                  <a:pt x="1389634" y="23113"/>
                </a:lnTo>
                <a:lnTo>
                  <a:pt x="1364527" y="6199"/>
                </a:lnTo>
                <a:lnTo>
                  <a:pt x="1333754" y="0"/>
                </a:lnTo>
                <a:close/>
              </a:path>
            </a:pathLst>
          </a:custGeom>
          <a:solidFill>
            <a:srgbClr val="00608A"/>
          </a:solidFill>
        </p:spPr>
        <p:txBody>
          <a:bodyPr wrap="square" lIns="0" tIns="0" rIns="0" bIns="0" rtlCol="0"/>
          <a:lstStyle/>
          <a:p>
            <a:r>
              <a:rPr lang="fr-FR" sz="2400" dirty="0">
                <a:solidFill>
                  <a:schemeClr val="bg1"/>
                </a:solidFill>
              </a:rPr>
              <a:t>Approche 3</a:t>
            </a:r>
            <a:endParaRPr sz="2400" dirty="0">
              <a:solidFill>
                <a:schemeClr val="bg1"/>
              </a:solidFill>
            </a:endParaRPr>
          </a:p>
        </p:txBody>
      </p:sp>
      <p:sp>
        <p:nvSpPr>
          <p:cNvPr id="35" name="object 3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26</a:t>
            </a:fld>
            <a:endParaRPr sz="1400">
              <a:latin typeface="Calibri"/>
              <a:cs typeface="Calibri"/>
            </a:endParaRPr>
          </a:p>
        </p:txBody>
      </p:sp>
      <p:pic>
        <p:nvPicPr>
          <p:cNvPr id="36" name="object 28">
            <a:extLst>
              <a:ext uri="{FF2B5EF4-FFF2-40B4-BE49-F238E27FC236}">
                <a16:creationId xmlns:a16="http://schemas.microsoft.com/office/drawing/2014/main" id="{800B2AB0-EAA8-E530-29E1-55023EE842C0}"/>
              </a:ext>
            </a:extLst>
          </p:cNvPr>
          <p:cNvPicPr/>
          <p:nvPr/>
        </p:nvPicPr>
        <p:blipFill>
          <a:blip r:embed="rId2" cstate="print"/>
          <a:stretch>
            <a:fillRect/>
          </a:stretch>
        </p:blipFill>
        <p:spPr>
          <a:xfrm>
            <a:off x="10960835" y="5424296"/>
            <a:ext cx="1217676" cy="749808"/>
          </a:xfrm>
          <a:prstGeom prst="rect">
            <a:avLst/>
          </a:prstGeom>
        </p:spPr>
      </p:pic>
      <p:pic>
        <p:nvPicPr>
          <p:cNvPr id="37" name="object 24">
            <a:extLst>
              <a:ext uri="{FF2B5EF4-FFF2-40B4-BE49-F238E27FC236}">
                <a16:creationId xmlns:a16="http://schemas.microsoft.com/office/drawing/2014/main" id="{ACEB0AE4-8454-C5A0-31ED-D0C0BD3125EA}"/>
              </a:ext>
            </a:extLst>
          </p:cNvPr>
          <p:cNvPicPr/>
          <p:nvPr/>
        </p:nvPicPr>
        <p:blipFill>
          <a:blip r:embed="rId3" cstate="print"/>
          <a:stretch>
            <a:fillRect/>
          </a:stretch>
        </p:blipFill>
        <p:spPr>
          <a:xfrm>
            <a:off x="11106912" y="89743"/>
            <a:ext cx="1085088" cy="987551"/>
          </a:xfrm>
          <a:prstGeom prst="rect">
            <a:avLst/>
          </a:prstGeom>
        </p:spPr>
      </p:pic>
      <p:sp>
        <p:nvSpPr>
          <p:cNvPr id="38" name="object 27">
            <a:extLst>
              <a:ext uri="{FF2B5EF4-FFF2-40B4-BE49-F238E27FC236}">
                <a16:creationId xmlns:a16="http://schemas.microsoft.com/office/drawing/2014/main" id="{D3C20B38-F7C1-43BE-D997-445F7EAEEC0F}"/>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sp>
        <p:nvSpPr>
          <p:cNvPr id="39" name="object 10">
            <a:extLst>
              <a:ext uri="{FF2B5EF4-FFF2-40B4-BE49-F238E27FC236}">
                <a16:creationId xmlns:a16="http://schemas.microsoft.com/office/drawing/2014/main" id="{DFF393AB-0917-886F-50E3-D9750B7B7816}"/>
              </a:ext>
            </a:extLst>
          </p:cNvPr>
          <p:cNvSpPr/>
          <p:nvPr/>
        </p:nvSpPr>
        <p:spPr>
          <a:xfrm>
            <a:off x="1" y="5156253"/>
            <a:ext cx="2151655" cy="1701748"/>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13" name="Image 12" descr="Une image contenant capture d’écran, texte, diagramme, Rectangle&#10;&#10;Description générée automatiquement">
            <a:extLst>
              <a:ext uri="{FF2B5EF4-FFF2-40B4-BE49-F238E27FC236}">
                <a16:creationId xmlns:a16="http://schemas.microsoft.com/office/drawing/2014/main" id="{CB13F594-094C-4B0B-5931-8D3F78B1D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656" y="1916248"/>
            <a:ext cx="7772400" cy="3755790"/>
          </a:xfrm>
          <a:prstGeom prst="rect">
            <a:avLst/>
          </a:prstGeom>
        </p:spPr>
      </p:pic>
      <p:sp>
        <p:nvSpPr>
          <p:cNvPr id="4" name="ZoneTexte 3">
            <a:extLst>
              <a:ext uri="{FF2B5EF4-FFF2-40B4-BE49-F238E27FC236}">
                <a16:creationId xmlns:a16="http://schemas.microsoft.com/office/drawing/2014/main" id="{214A0FA6-B246-B53B-4DDB-15752C3579F8}"/>
              </a:ext>
            </a:extLst>
          </p:cNvPr>
          <p:cNvSpPr txBox="1"/>
          <p:nvPr/>
        </p:nvSpPr>
        <p:spPr>
          <a:xfrm>
            <a:off x="3424837" y="5960884"/>
            <a:ext cx="6209270" cy="707886"/>
          </a:xfrm>
          <a:prstGeom prst="rect">
            <a:avLst/>
          </a:prstGeom>
          <a:noFill/>
        </p:spPr>
        <p:txBody>
          <a:bodyPr wrap="square">
            <a:spAutoFit/>
          </a:bodyPr>
          <a:lstStyle/>
          <a:p>
            <a:r>
              <a:rPr lang="fr-FR" sz="2000" b="0" i="0" dirty="0">
                <a:solidFill>
                  <a:srgbClr val="000000"/>
                </a:solidFill>
                <a:effectLst/>
                <a:latin typeface="Times New Roman" panose="02020603050405020304" pitchFamily="18" charset="0"/>
                <a:cs typeface="Times New Roman" panose="02020603050405020304" pitchFamily="18" charset="0"/>
              </a:rPr>
              <a:t>La matrice de confusion confirme les bons scores. La classe </a:t>
            </a:r>
            <a:r>
              <a:rPr lang="fr-FR" sz="2000" b="0" i="0" dirty="0" err="1">
                <a:solidFill>
                  <a:srgbClr val="000000"/>
                </a:solidFill>
                <a:effectLst/>
                <a:latin typeface="Times New Roman" panose="02020603050405020304" pitchFamily="18" charset="0"/>
                <a:cs typeface="Times New Roman" panose="02020603050405020304" pitchFamily="18" charset="0"/>
              </a:rPr>
              <a:t>Kitchen</a:t>
            </a:r>
            <a:r>
              <a:rPr lang="fr-FR" sz="2000" b="0" i="0" dirty="0">
                <a:solidFill>
                  <a:srgbClr val="000000"/>
                </a:solidFill>
                <a:effectLst/>
                <a:latin typeface="Times New Roman" panose="02020603050405020304" pitchFamily="18" charset="0"/>
                <a:cs typeface="Times New Roman" panose="02020603050405020304" pitchFamily="18" charset="0"/>
              </a:rPr>
              <a:t> et </a:t>
            </a:r>
            <a:r>
              <a:rPr lang="fr-FR" sz="2000" b="0" i="0" dirty="0" err="1">
                <a:solidFill>
                  <a:srgbClr val="000000"/>
                </a:solidFill>
                <a:effectLst/>
                <a:latin typeface="Times New Roman" panose="02020603050405020304" pitchFamily="18" charset="0"/>
                <a:cs typeface="Times New Roman" panose="02020603050405020304" pitchFamily="18" charset="0"/>
              </a:rPr>
              <a:t>dining</a:t>
            </a:r>
            <a:r>
              <a:rPr lang="fr-FR" sz="2000" b="0" i="0" dirty="0">
                <a:solidFill>
                  <a:srgbClr val="000000"/>
                </a:solidFill>
                <a:effectLst/>
                <a:latin typeface="Times New Roman" panose="02020603050405020304" pitchFamily="18" charset="0"/>
                <a:cs typeface="Times New Roman" panose="02020603050405020304" pitchFamily="18" charset="0"/>
              </a:rPr>
              <a:t> est trop souvent prédite.</a:t>
            </a:r>
            <a:endParaRPr lang="fr-FR" sz="2000"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A6C2888-9ECF-8839-E656-271DF04F9A59}"/>
              </a:ext>
            </a:extLst>
          </p:cNvPr>
          <p:cNvSpPr txBox="1"/>
          <p:nvPr/>
        </p:nvSpPr>
        <p:spPr>
          <a:xfrm>
            <a:off x="9982200" y="3352800"/>
            <a:ext cx="1317990"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ARI : 0.63</a:t>
            </a:r>
          </a:p>
        </p:txBody>
      </p:sp>
    </p:spTree>
    <p:extLst>
      <p:ext uri="{BB962C8B-B14F-4D97-AF65-F5344CB8AC3E}">
        <p14:creationId xmlns:p14="http://schemas.microsoft.com/office/powerpoint/2010/main" val="365649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514600" y="797156"/>
            <a:ext cx="8446235" cy="785634"/>
          </a:xfrm>
          <a:custGeom>
            <a:avLst/>
            <a:gdLst/>
            <a:ahLst/>
            <a:cxnLst/>
            <a:rect l="l" t="t" r="r" b="b"/>
            <a:pathLst>
              <a:path w="4695825" h="1303020">
                <a:moveTo>
                  <a:pt x="4478274" y="0"/>
                </a:moveTo>
                <a:lnTo>
                  <a:pt x="217170" y="0"/>
                </a:lnTo>
                <a:lnTo>
                  <a:pt x="167391" y="5738"/>
                </a:lnTo>
                <a:lnTo>
                  <a:pt x="121686" y="22082"/>
                </a:lnTo>
                <a:lnTo>
                  <a:pt x="81362" y="47726"/>
                </a:lnTo>
                <a:lnTo>
                  <a:pt x="47726" y="81362"/>
                </a:lnTo>
                <a:lnTo>
                  <a:pt x="22082" y="121686"/>
                </a:lnTo>
                <a:lnTo>
                  <a:pt x="5738" y="167391"/>
                </a:lnTo>
                <a:lnTo>
                  <a:pt x="0" y="217169"/>
                </a:lnTo>
                <a:lnTo>
                  <a:pt x="0" y="1085849"/>
                </a:lnTo>
                <a:lnTo>
                  <a:pt x="5738" y="1135628"/>
                </a:lnTo>
                <a:lnTo>
                  <a:pt x="22082" y="1181333"/>
                </a:lnTo>
                <a:lnTo>
                  <a:pt x="47726" y="1221657"/>
                </a:lnTo>
                <a:lnTo>
                  <a:pt x="81362" y="1255293"/>
                </a:lnTo>
                <a:lnTo>
                  <a:pt x="121686" y="1280937"/>
                </a:lnTo>
                <a:lnTo>
                  <a:pt x="167391" y="1297281"/>
                </a:lnTo>
                <a:lnTo>
                  <a:pt x="217170" y="1303019"/>
                </a:lnTo>
                <a:lnTo>
                  <a:pt x="4478274" y="1303019"/>
                </a:lnTo>
                <a:lnTo>
                  <a:pt x="4528052" y="1297281"/>
                </a:lnTo>
                <a:lnTo>
                  <a:pt x="4573757" y="1280937"/>
                </a:lnTo>
                <a:lnTo>
                  <a:pt x="4614081" y="1255293"/>
                </a:lnTo>
                <a:lnTo>
                  <a:pt x="4647717" y="1221657"/>
                </a:lnTo>
                <a:lnTo>
                  <a:pt x="4673361" y="1181333"/>
                </a:lnTo>
                <a:lnTo>
                  <a:pt x="4689705" y="1135628"/>
                </a:lnTo>
                <a:lnTo>
                  <a:pt x="4695444" y="1085849"/>
                </a:lnTo>
                <a:lnTo>
                  <a:pt x="4695444" y="217169"/>
                </a:lnTo>
                <a:lnTo>
                  <a:pt x="4689705" y="167391"/>
                </a:lnTo>
                <a:lnTo>
                  <a:pt x="4673361" y="121686"/>
                </a:lnTo>
                <a:lnTo>
                  <a:pt x="4647717" y="81362"/>
                </a:lnTo>
                <a:lnTo>
                  <a:pt x="4614081" y="47726"/>
                </a:lnTo>
                <a:lnTo>
                  <a:pt x="4573757" y="22082"/>
                </a:lnTo>
                <a:lnTo>
                  <a:pt x="4528052" y="5738"/>
                </a:lnTo>
                <a:lnTo>
                  <a:pt x="4478274" y="0"/>
                </a:lnTo>
                <a:close/>
              </a:path>
            </a:pathLst>
          </a:custGeom>
          <a:solidFill>
            <a:srgbClr val="D9D9D9"/>
          </a:solidFill>
        </p:spPr>
        <p:txBody>
          <a:bodyPr wrap="square" lIns="0" tIns="0" rIns="0" bIns="0" rtlCol="0"/>
          <a:lstStyle/>
          <a:p>
            <a:pPr marL="12700" marR="5080" indent="635" algn="ctr">
              <a:lnSpc>
                <a:spcPct val="100000"/>
              </a:lnSpc>
              <a:spcBef>
                <a:spcPts val="100"/>
              </a:spcBef>
            </a:pPr>
            <a:r>
              <a:rPr lang="fr-FR" sz="2400" spc="-5" dirty="0">
                <a:latin typeface="Times New Roman" panose="02020603050405020304" pitchFamily="18" charset="0"/>
                <a:cs typeface="Times New Roman" panose="02020603050405020304" pitchFamily="18" charset="0"/>
              </a:rPr>
              <a:t>Une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approche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récente</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a:t>
            </a:r>
            <a:r>
              <a:rPr lang="fr-FR" sz="2400" dirty="0">
                <a:latin typeface="Times New Roman" panose="02020603050405020304" pitchFamily="18" charset="0"/>
                <a:cs typeface="Times New Roman" panose="02020603050405020304" pitchFamily="18" charset="0"/>
              </a:rPr>
              <a:t> </a:t>
            </a:r>
            <a:r>
              <a:rPr lang="fr-FR" sz="2400" spc="-5" dirty="0" err="1">
                <a:latin typeface="Times New Roman" panose="02020603050405020304" pitchFamily="18" charset="0"/>
                <a:cs typeface="Times New Roman" panose="02020603050405020304" pitchFamily="18" charset="0"/>
              </a:rPr>
              <a:t>DataSet</a:t>
            </a:r>
            <a:r>
              <a:rPr lang="fr-FR" sz="2400" spc="-5" dirty="0">
                <a:latin typeface="Times New Roman" panose="02020603050405020304" pitchFamily="18" charset="0"/>
                <a:cs typeface="Times New Roman" panose="02020603050405020304" pitchFamily="18" charset="0"/>
              </a:rPr>
              <a:t>,</a:t>
            </a:r>
            <a:r>
              <a:rPr lang="fr-FR" sz="2400" spc="20" dirty="0">
                <a:latin typeface="Times New Roman" panose="02020603050405020304" pitchFamily="18" charset="0"/>
                <a:cs typeface="Times New Roman" panose="02020603050405020304" pitchFamily="18" charset="0"/>
              </a:rPr>
              <a:t> </a:t>
            </a:r>
            <a:r>
              <a:rPr lang="fr-FR" sz="2400" spc="-15" dirty="0">
                <a:latin typeface="Times New Roman" panose="02020603050405020304" pitchFamily="18" charset="0"/>
                <a:cs typeface="Times New Roman" panose="02020603050405020304" pitchFamily="18" charset="0"/>
              </a:rPr>
              <a:t>avec </a:t>
            </a:r>
            <a:r>
              <a:rPr lang="fr-FR" sz="2400" spc="-49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data</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augmentation intégrée</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modèle </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(rotation,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translation,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zoom): </a:t>
            </a:r>
            <a:r>
              <a:rPr lang="fr-FR" sz="2400" spc="-10" dirty="0">
                <a:latin typeface="Times New Roman" panose="02020603050405020304" pitchFamily="18" charset="0"/>
                <a:cs typeface="Times New Roman" panose="02020603050405020304" pitchFamily="18" charset="0"/>
              </a:rPr>
              <a:t>layer</a:t>
            </a:r>
            <a:r>
              <a:rPr lang="fr-FR" sz="2400" spc="3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en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début </a:t>
            </a:r>
            <a:r>
              <a:rPr lang="fr-FR" sz="2400" spc="-484"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de</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modèle</a:t>
            </a:r>
            <a:endParaRPr lang="fr-FR" sz="2400" dirty="0">
              <a:latin typeface="Times New Roman" panose="02020603050405020304" pitchFamily="18" charset="0"/>
              <a:cs typeface="Times New Roman" panose="02020603050405020304" pitchFamily="18" charset="0"/>
            </a:endParaRPr>
          </a:p>
        </p:txBody>
      </p:sp>
      <p:sp>
        <p:nvSpPr>
          <p:cNvPr id="19" name="object 19"/>
          <p:cNvSpPr/>
          <p:nvPr/>
        </p:nvSpPr>
        <p:spPr>
          <a:xfrm>
            <a:off x="7208561" y="0"/>
            <a:ext cx="4983480" cy="1657350"/>
          </a:xfrm>
          <a:custGeom>
            <a:avLst/>
            <a:gdLst/>
            <a:ahLst/>
            <a:cxnLst/>
            <a:rect l="l" t="t" r="r" b="b"/>
            <a:pathLst>
              <a:path w="4983480" h="1657350">
                <a:moveTo>
                  <a:pt x="4983438" y="160015"/>
                </a:moveTo>
                <a:lnTo>
                  <a:pt x="4422606" y="1656969"/>
                </a:lnTo>
                <a:lnTo>
                  <a:pt x="0" y="0"/>
                </a:lnTo>
              </a:path>
            </a:pathLst>
          </a:custGeom>
          <a:ln w="57150">
            <a:solidFill>
              <a:srgbClr val="FFFFFF"/>
            </a:solidFill>
          </a:ln>
        </p:spPr>
        <p:txBody>
          <a:bodyPr wrap="square" lIns="0" tIns="0" rIns="0" bIns="0" rtlCol="0"/>
          <a:lstStyle/>
          <a:p>
            <a:endParaRPr/>
          </a:p>
        </p:txBody>
      </p:sp>
      <p:sp>
        <p:nvSpPr>
          <p:cNvPr id="29" name="object 29"/>
          <p:cNvSpPr/>
          <p:nvPr/>
        </p:nvSpPr>
        <p:spPr>
          <a:xfrm>
            <a:off x="526447" y="977391"/>
            <a:ext cx="1542731" cy="472440"/>
          </a:xfrm>
          <a:custGeom>
            <a:avLst/>
            <a:gdLst/>
            <a:ahLst/>
            <a:cxnLst/>
            <a:rect l="l" t="t" r="r" b="b"/>
            <a:pathLst>
              <a:path w="1412875" h="472439">
                <a:moveTo>
                  <a:pt x="1334008" y="0"/>
                </a:moveTo>
                <a:lnTo>
                  <a:pt x="78739" y="0"/>
                </a:lnTo>
                <a:lnTo>
                  <a:pt x="48091" y="6195"/>
                </a:lnTo>
                <a:lnTo>
                  <a:pt x="23063" y="23082"/>
                </a:lnTo>
                <a:lnTo>
                  <a:pt x="6188" y="48113"/>
                </a:lnTo>
                <a:lnTo>
                  <a:pt x="0" y="78739"/>
                </a:lnTo>
                <a:lnTo>
                  <a:pt x="0" y="393700"/>
                </a:lnTo>
                <a:lnTo>
                  <a:pt x="6188" y="424326"/>
                </a:lnTo>
                <a:lnTo>
                  <a:pt x="23063" y="449357"/>
                </a:lnTo>
                <a:lnTo>
                  <a:pt x="48091" y="466244"/>
                </a:lnTo>
                <a:lnTo>
                  <a:pt x="78739" y="472439"/>
                </a:lnTo>
                <a:lnTo>
                  <a:pt x="1334008" y="472439"/>
                </a:lnTo>
                <a:lnTo>
                  <a:pt x="1364634" y="466244"/>
                </a:lnTo>
                <a:lnTo>
                  <a:pt x="1389665" y="449357"/>
                </a:lnTo>
                <a:lnTo>
                  <a:pt x="1406552" y="424326"/>
                </a:lnTo>
                <a:lnTo>
                  <a:pt x="1412748" y="393700"/>
                </a:lnTo>
                <a:lnTo>
                  <a:pt x="1412748" y="78739"/>
                </a:lnTo>
                <a:lnTo>
                  <a:pt x="1406552" y="48113"/>
                </a:lnTo>
                <a:lnTo>
                  <a:pt x="1389665" y="23082"/>
                </a:lnTo>
                <a:lnTo>
                  <a:pt x="1364634" y="6195"/>
                </a:lnTo>
                <a:lnTo>
                  <a:pt x="1334008" y="0"/>
                </a:lnTo>
                <a:close/>
              </a:path>
            </a:pathLst>
          </a:custGeom>
          <a:solidFill>
            <a:srgbClr val="004563"/>
          </a:solidFill>
        </p:spPr>
        <p:txBody>
          <a:bodyPr wrap="square" lIns="0" tIns="0" rIns="0" bIns="0" rtlCol="0"/>
          <a:lstStyle/>
          <a:p>
            <a:r>
              <a:rPr lang="fr-FR" sz="2400" dirty="0">
                <a:solidFill>
                  <a:schemeClr val="bg1"/>
                </a:solidFill>
                <a:latin typeface="Times New Roman" panose="02020603050405020304" pitchFamily="18" charset="0"/>
                <a:cs typeface="Times New Roman" panose="02020603050405020304" pitchFamily="18" charset="0"/>
              </a:rPr>
              <a:t>Approche 4</a:t>
            </a:r>
            <a:endParaRPr sz="2400" dirty="0">
              <a:solidFill>
                <a:schemeClr val="bg1"/>
              </a:solidFill>
              <a:latin typeface="Times New Roman" panose="02020603050405020304" pitchFamily="18" charset="0"/>
              <a:cs typeface="Times New Roman" panose="02020603050405020304" pitchFamily="18" charset="0"/>
            </a:endParaRPr>
          </a:p>
        </p:txBody>
      </p:sp>
      <p:sp>
        <p:nvSpPr>
          <p:cNvPr id="31" name="object 31"/>
          <p:cNvSpPr txBox="1"/>
          <p:nvPr/>
        </p:nvSpPr>
        <p:spPr>
          <a:xfrm>
            <a:off x="251142" y="3340324"/>
            <a:ext cx="1672589" cy="1726114"/>
          </a:xfrm>
          <a:prstGeom prst="rect">
            <a:avLst/>
          </a:prstGeom>
        </p:spPr>
        <p:txBody>
          <a:bodyPr vert="horz" wrap="square" lIns="0" tIns="78740" rIns="0" bIns="0" rtlCol="0">
            <a:spAutoFit/>
          </a:bodyPr>
          <a:lstStyle/>
          <a:p>
            <a:pPr marL="12700">
              <a:lnSpc>
                <a:spcPct val="100000"/>
              </a:lnSpc>
              <a:spcBef>
                <a:spcPts val="620"/>
              </a:spcBef>
            </a:pPr>
            <a:r>
              <a:rPr sz="2000" b="1" spc="-10" dirty="0">
                <a:uFill>
                  <a:solidFill>
                    <a:srgbClr val="EC7C30"/>
                  </a:solidFill>
                </a:uFill>
                <a:latin typeface="Times New Roman" panose="02020603050405020304" pitchFamily="18" charset="0"/>
                <a:cs typeface="Times New Roman" panose="02020603050405020304" pitchFamily="18" charset="0"/>
              </a:rPr>
              <a:t>Accuracy:</a:t>
            </a:r>
            <a:endParaRPr lang="fr-FR" sz="2000" b="1" dirty="0">
              <a:uFill>
                <a:solidFill>
                  <a:srgbClr val="EC7C30"/>
                </a:solidFill>
              </a:uFill>
              <a:latin typeface="Times New Roman" panose="02020603050405020304" pitchFamily="18" charset="0"/>
              <a:cs typeface="Times New Roman" panose="02020603050405020304" pitchFamily="18" charset="0"/>
            </a:endParaRPr>
          </a:p>
          <a:p>
            <a:pPr marL="12700">
              <a:lnSpc>
                <a:spcPct val="100000"/>
              </a:lnSpc>
              <a:spcBef>
                <a:spcPts val="620"/>
              </a:spcBef>
            </a:pPr>
            <a:r>
              <a:rPr sz="1800" spc="-20" dirty="0">
                <a:latin typeface="Times New Roman" panose="02020603050405020304" pitchFamily="18" charset="0"/>
                <a:cs typeface="Times New Roman" panose="02020603050405020304" pitchFamily="18" charset="0"/>
              </a:rPr>
              <a:t>Training:</a:t>
            </a:r>
            <a:r>
              <a:rPr sz="1800" spc="-6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0,9</a:t>
            </a:r>
            <a:r>
              <a:rPr lang="fr-FR" dirty="0">
                <a:latin typeface="Times New Roman" panose="02020603050405020304" pitchFamily="18" charset="0"/>
                <a:cs typeface="Times New Roman" panose="02020603050405020304" pitchFamily="18" charset="0"/>
              </a:rPr>
              <a:t>0</a:t>
            </a:r>
            <a:endParaRPr lang="fr-FR" sz="1800" dirty="0">
              <a:latin typeface="Times New Roman" panose="02020603050405020304" pitchFamily="18" charset="0"/>
              <a:cs typeface="Times New Roman" panose="02020603050405020304" pitchFamily="18" charset="0"/>
            </a:endParaRPr>
          </a:p>
          <a:p>
            <a:pPr marL="12700">
              <a:lnSpc>
                <a:spcPct val="100000"/>
              </a:lnSpc>
              <a:spcBef>
                <a:spcPts val="620"/>
              </a:spcBef>
            </a:pPr>
            <a:r>
              <a:rPr sz="1800" spc="-15" dirty="0">
                <a:latin typeface="Times New Roman" panose="02020603050405020304" pitchFamily="18" charset="0"/>
                <a:cs typeface="Times New Roman" panose="02020603050405020304" pitchFamily="18" charset="0"/>
              </a:rPr>
              <a:t>Validation:</a:t>
            </a:r>
            <a:r>
              <a:rPr sz="1800" spc="-7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0,8</a:t>
            </a:r>
            <a:r>
              <a:rPr lang="fr-FR" sz="1800" dirty="0">
                <a:latin typeface="Times New Roman" panose="02020603050405020304" pitchFamily="18" charset="0"/>
                <a:cs typeface="Times New Roman" panose="02020603050405020304" pitchFamily="18" charset="0"/>
              </a:rPr>
              <a:t>3</a:t>
            </a:r>
            <a:endParaRPr lang="fr-FR" dirty="0">
              <a:latin typeface="Times New Roman" panose="02020603050405020304" pitchFamily="18" charset="0"/>
              <a:cs typeface="Times New Roman" panose="02020603050405020304" pitchFamily="18" charset="0"/>
            </a:endParaRPr>
          </a:p>
          <a:p>
            <a:pPr marL="12700">
              <a:lnSpc>
                <a:spcPct val="100000"/>
              </a:lnSpc>
              <a:spcBef>
                <a:spcPts val="620"/>
              </a:spcBef>
            </a:pPr>
            <a:r>
              <a:rPr lang="fr-FR" sz="1800" spc="-165" dirty="0">
                <a:latin typeface="Times New Roman" panose="02020603050405020304" pitchFamily="18" charset="0"/>
                <a:cs typeface="Times New Roman" panose="02020603050405020304" pitchFamily="18" charset="0"/>
              </a:rPr>
              <a:t>T</a:t>
            </a:r>
            <a:r>
              <a:rPr lang="fr-FR" sz="1800" spc="-5" dirty="0">
                <a:latin typeface="Times New Roman" panose="02020603050405020304" pitchFamily="18" charset="0"/>
                <a:cs typeface="Times New Roman" panose="02020603050405020304" pitchFamily="18" charset="0"/>
              </a:rPr>
              <a:t>e</a:t>
            </a:r>
            <a:r>
              <a:rPr lang="fr-FR" sz="1800" spc="-20" dirty="0">
                <a:latin typeface="Times New Roman" panose="02020603050405020304" pitchFamily="18" charset="0"/>
                <a:cs typeface="Times New Roman" panose="02020603050405020304" pitchFamily="18" charset="0"/>
              </a:rPr>
              <a:t>s</a:t>
            </a:r>
            <a:r>
              <a:rPr lang="fr-FR" sz="1800" dirty="0">
                <a:latin typeface="Times New Roman" panose="02020603050405020304" pitchFamily="18" charset="0"/>
                <a:cs typeface="Times New Roman" panose="02020603050405020304" pitchFamily="18" charset="0"/>
              </a:rPr>
              <a:t>t:</a:t>
            </a:r>
            <a:r>
              <a:rPr lang="fr-FR" sz="1800" spc="-10" dirty="0">
                <a:latin typeface="Times New Roman" panose="02020603050405020304" pitchFamily="18" charset="0"/>
                <a:cs typeface="Times New Roman" panose="02020603050405020304" pitchFamily="18" charset="0"/>
              </a:rPr>
              <a:t> </a:t>
            </a:r>
            <a:r>
              <a:rPr lang="fr-FR" sz="1800" dirty="0">
                <a:latin typeface="Times New Roman" panose="02020603050405020304" pitchFamily="18" charset="0"/>
                <a:cs typeface="Times New Roman" panose="02020603050405020304" pitchFamily="18" charset="0"/>
              </a:rPr>
              <a:t>0,81</a:t>
            </a:r>
          </a:p>
          <a:p>
            <a:pPr marL="177800">
              <a:lnSpc>
                <a:spcPct val="100000"/>
              </a:lnSpc>
            </a:pPr>
            <a:endParaRPr sz="1800" dirty="0">
              <a:latin typeface="Calibri"/>
              <a:cs typeface="Calibri"/>
            </a:endParaRPr>
          </a:p>
        </p:txBody>
      </p:sp>
      <p:pic>
        <p:nvPicPr>
          <p:cNvPr id="36" name="object 36"/>
          <p:cNvPicPr/>
          <p:nvPr/>
        </p:nvPicPr>
        <p:blipFill>
          <a:blip r:embed="rId2" cstate="print"/>
          <a:stretch>
            <a:fillRect/>
          </a:stretch>
        </p:blipFill>
        <p:spPr>
          <a:xfrm>
            <a:off x="3962400" y="1864317"/>
            <a:ext cx="5825490" cy="785634"/>
          </a:xfrm>
          <a:prstGeom prst="rect">
            <a:avLst/>
          </a:prstGeom>
        </p:spPr>
      </p:pic>
      <p:sp>
        <p:nvSpPr>
          <p:cNvPr id="37" name="object 37"/>
          <p:cNvSpPr txBox="1"/>
          <p:nvPr/>
        </p:nvSpPr>
        <p:spPr>
          <a:xfrm>
            <a:off x="4648200" y="1893218"/>
            <a:ext cx="49288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Réduction</a:t>
            </a:r>
            <a:r>
              <a:rPr sz="1800" spc="4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de</a:t>
            </a:r>
            <a:r>
              <a:rPr sz="1800" spc="10" dirty="0">
                <a:latin typeface="Times New Roman" panose="02020603050405020304" pitchFamily="18" charset="0"/>
                <a:cs typeface="Times New Roman" panose="02020603050405020304" pitchFamily="18" charset="0"/>
              </a:rPr>
              <a:t> </a:t>
            </a:r>
            <a:r>
              <a:rPr sz="1800" spc="-20" dirty="0">
                <a:latin typeface="Times New Roman" panose="02020603050405020304" pitchFamily="18" charset="0"/>
                <a:cs typeface="Times New Roman" panose="02020603050405020304" pitchFamily="18" charset="0"/>
              </a:rPr>
              <a:t>l’overfitting</a:t>
            </a:r>
            <a:r>
              <a:rPr sz="1800" spc="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avec</a:t>
            </a:r>
            <a:r>
              <a:rPr sz="1800" spc="-5" dirty="0">
                <a:latin typeface="Times New Roman" panose="02020603050405020304" pitchFamily="18" charset="0"/>
                <a:cs typeface="Times New Roman" panose="02020603050405020304" pitchFamily="18" charset="0"/>
              </a:rPr>
              <a:t> la</a:t>
            </a:r>
            <a:r>
              <a:rPr sz="1800" spc="2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data</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augmentation</a:t>
            </a:r>
            <a:r>
              <a:rPr sz="1800" spc="-10" dirty="0">
                <a:latin typeface="Calibri"/>
                <a:cs typeface="Calibri"/>
              </a:rPr>
              <a:t>.</a:t>
            </a:r>
            <a:endParaRPr sz="1800" dirty="0">
              <a:latin typeface="Calibri"/>
              <a:cs typeface="Calibri"/>
            </a:endParaRPr>
          </a:p>
        </p:txBody>
      </p:sp>
      <p:sp>
        <p:nvSpPr>
          <p:cNvPr id="38" name="object 38"/>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27</a:t>
            </a:fld>
            <a:endParaRPr sz="1400">
              <a:latin typeface="Calibri"/>
              <a:cs typeface="Calibri"/>
            </a:endParaRPr>
          </a:p>
        </p:txBody>
      </p:sp>
      <p:pic>
        <p:nvPicPr>
          <p:cNvPr id="39" name="object 28">
            <a:extLst>
              <a:ext uri="{FF2B5EF4-FFF2-40B4-BE49-F238E27FC236}">
                <a16:creationId xmlns:a16="http://schemas.microsoft.com/office/drawing/2014/main" id="{5508749C-1D89-C4E4-C509-C6F6A7802884}"/>
              </a:ext>
            </a:extLst>
          </p:cNvPr>
          <p:cNvPicPr/>
          <p:nvPr/>
        </p:nvPicPr>
        <p:blipFill>
          <a:blip r:embed="rId3" cstate="print"/>
          <a:stretch>
            <a:fillRect/>
          </a:stretch>
        </p:blipFill>
        <p:spPr>
          <a:xfrm>
            <a:off x="10960835" y="5424296"/>
            <a:ext cx="1217676" cy="749808"/>
          </a:xfrm>
          <a:prstGeom prst="rect">
            <a:avLst/>
          </a:prstGeom>
        </p:spPr>
      </p:pic>
      <p:pic>
        <p:nvPicPr>
          <p:cNvPr id="40" name="object 24">
            <a:extLst>
              <a:ext uri="{FF2B5EF4-FFF2-40B4-BE49-F238E27FC236}">
                <a16:creationId xmlns:a16="http://schemas.microsoft.com/office/drawing/2014/main" id="{9AE9F61F-1851-EFC4-5127-29C493A4FC19}"/>
              </a:ext>
            </a:extLst>
          </p:cNvPr>
          <p:cNvPicPr/>
          <p:nvPr/>
        </p:nvPicPr>
        <p:blipFill>
          <a:blip r:embed="rId4" cstate="print"/>
          <a:stretch>
            <a:fillRect/>
          </a:stretch>
        </p:blipFill>
        <p:spPr>
          <a:xfrm>
            <a:off x="11106912" y="89743"/>
            <a:ext cx="1085088" cy="987551"/>
          </a:xfrm>
          <a:prstGeom prst="rect">
            <a:avLst/>
          </a:prstGeom>
        </p:spPr>
      </p:pic>
      <p:sp>
        <p:nvSpPr>
          <p:cNvPr id="43" name="object 27">
            <a:extLst>
              <a:ext uri="{FF2B5EF4-FFF2-40B4-BE49-F238E27FC236}">
                <a16:creationId xmlns:a16="http://schemas.microsoft.com/office/drawing/2014/main" id="{634EB4E5-C98C-8B1C-D1A6-C2D78B5C39DD}"/>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pic>
        <p:nvPicPr>
          <p:cNvPr id="8" name="Image 7" descr="Une image contenant ligne, diagramme, Tracé, nombre&#10;&#10;Description générée automatiquement">
            <a:extLst>
              <a:ext uri="{FF2B5EF4-FFF2-40B4-BE49-F238E27FC236}">
                <a16:creationId xmlns:a16="http://schemas.microsoft.com/office/drawing/2014/main" id="{F3AE2759-567A-D8B1-C3A1-004DD425A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454506"/>
            <a:ext cx="7772400" cy="3769146"/>
          </a:xfrm>
          <a:prstGeom prst="rect">
            <a:avLst/>
          </a:prstGeom>
        </p:spPr>
      </p:pic>
      <p:sp>
        <p:nvSpPr>
          <p:cNvPr id="10" name="ZoneTexte 9">
            <a:extLst>
              <a:ext uri="{FF2B5EF4-FFF2-40B4-BE49-F238E27FC236}">
                <a16:creationId xmlns:a16="http://schemas.microsoft.com/office/drawing/2014/main" id="{ED5BA2A2-9770-0C5C-59F5-33AA2461974F}"/>
              </a:ext>
            </a:extLst>
          </p:cNvPr>
          <p:cNvSpPr txBox="1"/>
          <p:nvPr/>
        </p:nvSpPr>
        <p:spPr>
          <a:xfrm>
            <a:off x="251142" y="6237654"/>
            <a:ext cx="10264458" cy="369332"/>
          </a:xfrm>
          <a:prstGeom prst="rect">
            <a:avLst/>
          </a:prstGeom>
          <a:noFill/>
        </p:spPr>
        <p:txBody>
          <a:bodyPr wrap="square">
            <a:spAutoFit/>
          </a:bodyPr>
          <a:lstStyle/>
          <a:p>
            <a:r>
              <a:rPr lang="fr-FR" b="0" i="0" dirty="0">
                <a:solidFill>
                  <a:srgbClr val="000000"/>
                </a:solidFill>
                <a:effectLst/>
                <a:latin typeface="Times New Roman" panose="02020603050405020304" pitchFamily="18" charset="0"/>
                <a:cs typeface="Times New Roman" panose="02020603050405020304" pitchFamily="18" charset="0"/>
              </a:rPr>
              <a:t>Les scores sont très bons et contrairement à l'approche sans data augmentation, le modèle arrive à généraliser.</a:t>
            </a:r>
            <a:endParaRPr lang="fr-F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14600" y="797156"/>
            <a:ext cx="8446235" cy="785634"/>
          </a:xfrm>
          <a:custGeom>
            <a:avLst/>
            <a:gdLst/>
            <a:ahLst/>
            <a:cxnLst/>
            <a:rect l="l" t="t" r="r" b="b"/>
            <a:pathLst>
              <a:path w="4695825" h="1303020">
                <a:moveTo>
                  <a:pt x="4478274" y="0"/>
                </a:moveTo>
                <a:lnTo>
                  <a:pt x="217170" y="0"/>
                </a:lnTo>
                <a:lnTo>
                  <a:pt x="167391" y="5738"/>
                </a:lnTo>
                <a:lnTo>
                  <a:pt x="121686" y="22082"/>
                </a:lnTo>
                <a:lnTo>
                  <a:pt x="81362" y="47726"/>
                </a:lnTo>
                <a:lnTo>
                  <a:pt x="47726" y="81362"/>
                </a:lnTo>
                <a:lnTo>
                  <a:pt x="22082" y="121686"/>
                </a:lnTo>
                <a:lnTo>
                  <a:pt x="5738" y="167391"/>
                </a:lnTo>
                <a:lnTo>
                  <a:pt x="0" y="217169"/>
                </a:lnTo>
                <a:lnTo>
                  <a:pt x="0" y="1085849"/>
                </a:lnTo>
                <a:lnTo>
                  <a:pt x="5738" y="1135628"/>
                </a:lnTo>
                <a:lnTo>
                  <a:pt x="22082" y="1181333"/>
                </a:lnTo>
                <a:lnTo>
                  <a:pt x="47726" y="1221657"/>
                </a:lnTo>
                <a:lnTo>
                  <a:pt x="81362" y="1255293"/>
                </a:lnTo>
                <a:lnTo>
                  <a:pt x="121686" y="1280937"/>
                </a:lnTo>
                <a:lnTo>
                  <a:pt x="167391" y="1297281"/>
                </a:lnTo>
                <a:lnTo>
                  <a:pt x="217170" y="1303019"/>
                </a:lnTo>
                <a:lnTo>
                  <a:pt x="4478274" y="1303019"/>
                </a:lnTo>
                <a:lnTo>
                  <a:pt x="4528052" y="1297281"/>
                </a:lnTo>
                <a:lnTo>
                  <a:pt x="4573757" y="1280937"/>
                </a:lnTo>
                <a:lnTo>
                  <a:pt x="4614081" y="1255293"/>
                </a:lnTo>
                <a:lnTo>
                  <a:pt x="4647717" y="1221657"/>
                </a:lnTo>
                <a:lnTo>
                  <a:pt x="4673361" y="1181333"/>
                </a:lnTo>
                <a:lnTo>
                  <a:pt x="4689705" y="1135628"/>
                </a:lnTo>
                <a:lnTo>
                  <a:pt x="4695444" y="1085849"/>
                </a:lnTo>
                <a:lnTo>
                  <a:pt x="4695444" y="217169"/>
                </a:lnTo>
                <a:lnTo>
                  <a:pt x="4689705" y="167391"/>
                </a:lnTo>
                <a:lnTo>
                  <a:pt x="4673361" y="121686"/>
                </a:lnTo>
                <a:lnTo>
                  <a:pt x="4647717" y="81362"/>
                </a:lnTo>
                <a:lnTo>
                  <a:pt x="4614081" y="47726"/>
                </a:lnTo>
                <a:lnTo>
                  <a:pt x="4573757" y="22082"/>
                </a:lnTo>
                <a:lnTo>
                  <a:pt x="4528052" y="5738"/>
                </a:lnTo>
                <a:lnTo>
                  <a:pt x="4478274" y="0"/>
                </a:lnTo>
                <a:close/>
              </a:path>
            </a:pathLst>
          </a:custGeom>
          <a:solidFill>
            <a:srgbClr val="D9D9D9"/>
          </a:solidFill>
        </p:spPr>
        <p:txBody>
          <a:bodyPr wrap="square" lIns="0" tIns="0" rIns="0" bIns="0" rtlCol="0"/>
          <a:lstStyle/>
          <a:p>
            <a:pPr marL="12700" marR="5080" indent="635" algn="ctr">
              <a:lnSpc>
                <a:spcPct val="100000"/>
              </a:lnSpc>
              <a:spcBef>
                <a:spcPts val="100"/>
              </a:spcBef>
            </a:pPr>
            <a:r>
              <a:rPr lang="fr-FR" sz="2400" spc="-5" dirty="0">
                <a:latin typeface="Times New Roman" panose="02020603050405020304" pitchFamily="18" charset="0"/>
                <a:cs typeface="Times New Roman" panose="02020603050405020304" pitchFamily="18" charset="0"/>
              </a:rPr>
              <a:t>Une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approche</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récente</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par</a:t>
            </a:r>
            <a:r>
              <a:rPr lang="fr-FR" sz="2400" dirty="0">
                <a:latin typeface="Times New Roman" panose="02020603050405020304" pitchFamily="18" charset="0"/>
                <a:cs typeface="Times New Roman" panose="02020603050405020304" pitchFamily="18" charset="0"/>
              </a:rPr>
              <a:t> </a:t>
            </a:r>
            <a:r>
              <a:rPr lang="fr-FR" sz="2400" spc="-5" dirty="0" err="1">
                <a:latin typeface="Times New Roman" panose="02020603050405020304" pitchFamily="18" charset="0"/>
                <a:cs typeface="Times New Roman" panose="02020603050405020304" pitchFamily="18" charset="0"/>
              </a:rPr>
              <a:t>DataSet</a:t>
            </a:r>
            <a:r>
              <a:rPr lang="fr-FR" sz="2400" spc="-5" dirty="0">
                <a:latin typeface="Times New Roman" panose="02020603050405020304" pitchFamily="18" charset="0"/>
                <a:cs typeface="Times New Roman" panose="02020603050405020304" pitchFamily="18" charset="0"/>
              </a:rPr>
              <a:t>,</a:t>
            </a:r>
            <a:r>
              <a:rPr lang="fr-FR" sz="2400" spc="20" dirty="0">
                <a:latin typeface="Times New Roman" panose="02020603050405020304" pitchFamily="18" charset="0"/>
                <a:cs typeface="Times New Roman" panose="02020603050405020304" pitchFamily="18" charset="0"/>
              </a:rPr>
              <a:t> </a:t>
            </a:r>
            <a:r>
              <a:rPr lang="fr-FR" sz="2400" spc="-15" dirty="0">
                <a:latin typeface="Times New Roman" panose="02020603050405020304" pitchFamily="18" charset="0"/>
                <a:cs typeface="Times New Roman" panose="02020603050405020304" pitchFamily="18" charset="0"/>
              </a:rPr>
              <a:t>avec </a:t>
            </a:r>
            <a:r>
              <a:rPr lang="fr-FR" sz="2400" spc="-49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data</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augmentation intégrée</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au</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modèle </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(rotation,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translation,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zoom): </a:t>
            </a:r>
            <a:r>
              <a:rPr lang="fr-FR" sz="2400" spc="-10" dirty="0">
                <a:latin typeface="Times New Roman" panose="02020603050405020304" pitchFamily="18" charset="0"/>
                <a:cs typeface="Times New Roman" panose="02020603050405020304" pitchFamily="18" charset="0"/>
              </a:rPr>
              <a:t>layer</a:t>
            </a:r>
            <a:r>
              <a:rPr lang="fr-FR" sz="2400" spc="3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en</a:t>
            </a:r>
            <a:r>
              <a:rPr lang="fr-FR" sz="2400" spc="-1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début </a:t>
            </a:r>
            <a:r>
              <a:rPr lang="fr-FR" sz="2400" spc="-484"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de</a:t>
            </a:r>
            <a:r>
              <a:rPr lang="fr-FR" sz="2400" spc="-1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modèle</a:t>
            </a:r>
            <a:endParaRPr lang="fr-FR" sz="2400" dirty="0">
              <a:latin typeface="Times New Roman" panose="02020603050405020304" pitchFamily="18" charset="0"/>
              <a:cs typeface="Times New Roman" panose="02020603050405020304" pitchFamily="18" charset="0"/>
            </a:endParaRPr>
          </a:p>
        </p:txBody>
      </p:sp>
      <p:sp>
        <p:nvSpPr>
          <p:cNvPr id="19" name="object 19"/>
          <p:cNvSpPr/>
          <p:nvPr/>
        </p:nvSpPr>
        <p:spPr>
          <a:xfrm>
            <a:off x="7208561" y="0"/>
            <a:ext cx="4983480" cy="1657350"/>
          </a:xfrm>
          <a:custGeom>
            <a:avLst/>
            <a:gdLst/>
            <a:ahLst/>
            <a:cxnLst/>
            <a:rect l="l" t="t" r="r" b="b"/>
            <a:pathLst>
              <a:path w="4983480" h="1657350">
                <a:moveTo>
                  <a:pt x="4983438" y="160015"/>
                </a:moveTo>
                <a:lnTo>
                  <a:pt x="4422606" y="1656969"/>
                </a:lnTo>
                <a:lnTo>
                  <a:pt x="0" y="0"/>
                </a:lnTo>
              </a:path>
            </a:pathLst>
          </a:custGeom>
          <a:ln w="57150">
            <a:solidFill>
              <a:srgbClr val="FFFFFF"/>
            </a:solidFill>
          </a:ln>
        </p:spPr>
        <p:txBody>
          <a:bodyPr wrap="square" lIns="0" tIns="0" rIns="0" bIns="0" rtlCol="0"/>
          <a:lstStyle/>
          <a:p>
            <a:endParaRPr/>
          </a:p>
        </p:txBody>
      </p:sp>
      <p:sp>
        <p:nvSpPr>
          <p:cNvPr id="29" name="object 29"/>
          <p:cNvSpPr/>
          <p:nvPr/>
        </p:nvSpPr>
        <p:spPr>
          <a:xfrm>
            <a:off x="526447" y="977391"/>
            <a:ext cx="1542731" cy="472440"/>
          </a:xfrm>
          <a:custGeom>
            <a:avLst/>
            <a:gdLst/>
            <a:ahLst/>
            <a:cxnLst/>
            <a:rect l="l" t="t" r="r" b="b"/>
            <a:pathLst>
              <a:path w="1412875" h="472439">
                <a:moveTo>
                  <a:pt x="1334008" y="0"/>
                </a:moveTo>
                <a:lnTo>
                  <a:pt x="78739" y="0"/>
                </a:lnTo>
                <a:lnTo>
                  <a:pt x="48091" y="6195"/>
                </a:lnTo>
                <a:lnTo>
                  <a:pt x="23063" y="23082"/>
                </a:lnTo>
                <a:lnTo>
                  <a:pt x="6188" y="48113"/>
                </a:lnTo>
                <a:lnTo>
                  <a:pt x="0" y="78739"/>
                </a:lnTo>
                <a:lnTo>
                  <a:pt x="0" y="393700"/>
                </a:lnTo>
                <a:lnTo>
                  <a:pt x="6188" y="424326"/>
                </a:lnTo>
                <a:lnTo>
                  <a:pt x="23063" y="449357"/>
                </a:lnTo>
                <a:lnTo>
                  <a:pt x="48091" y="466244"/>
                </a:lnTo>
                <a:lnTo>
                  <a:pt x="78739" y="472439"/>
                </a:lnTo>
                <a:lnTo>
                  <a:pt x="1334008" y="472439"/>
                </a:lnTo>
                <a:lnTo>
                  <a:pt x="1364634" y="466244"/>
                </a:lnTo>
                <a:lnTo>
                  <a:pt x="1389665" y="449357"/>
                </a:lnTo>
                <a:lnTo>
                  <a:pt x="1406552" y="424326"/>
                </a:lnTo>
                <a:lnTo>
                  <a:pt x="1412748" y="393700"/>
                </a:lnTo>
                <a:lnTo>
                  <a:pt x="1412748" y="78739"/>
                </a:lnTo>
                <a:lnTo>
                  <a:pt x="1406552" y="48113"/>
                </a:lnTo>
                <a:lnTo>
                  <a:pt x="1389665" y="23082"/>
                </a:lnTo>
                <a:lnTo>
                  <a:pt x="1364634" y="6195"/>
                </a:lnTo>
                <a:lnTo>
                  <a:pt x="1334008" y="0"/>
                </a:lnTo>
                <a:close/>
              </a:path>
            </a:pathLst>
          </a:custGeom>
          <a:solidFill>
            <a:srgbClr val="004563"/>
          </a:solidFill>
        </p:spPr>
        <p:txBody>
          <a:bodyPr wrap="square" lIns="0" tIns="0" rIns="0" bIns="0" rtlCol="0"/>
          <a:lstStyle/>
          <a:p>
            <a:r>
              <a:rPr lang="fr-FR" sz="2400" dirty="0">
                <a:solidFill>
                  <a:schemeClr val="bg1"/>
                </a:solidFill>
                <a:latin typeface="Times New Roman" panose="02020603050405020304" pitchFamily="18" charset="0"/>
                <a:cs typeface="Times New Roman" panose="02020603050405020304" pitchFamily="18" charset="0"/>
              </a:rPr>
              <a:t>Approche 4</a:t>
            </a:r>
            <a:endParaRPr sz="2400" dirty="0">
              <a:solidFill>
                <a:schemeClr val="bg1"/>
              </a:solidFill>
              <a:latin typeface="Times New Roman" panose="02020603050405020304" pitchFamily="18" charset="0"/>
              <a:cs typeface="Times New Roman" panose="02020603050405020304" pitchFamily="18" charset="0"/>
            </a:endParaRPr>
          </a:p>
        </p:txBody>
      </p:sp>
      <p:sp>
        <p:nvSpPr>
          <p:cNvPr id="38" name="object 38"/>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28</a:t>
            </a:fld>
            <a:endParaRPr sz="1400">
              <a:latin typeface="Calibri"/>
              <a:cs typeface="Calibri"/>
            </a:endParaRPr>
          </a:p>
        </p:txBody>
      </p:sp>
      <p:pic>
        <p:nvPicPr>
          <p:cNvPr id="39" name="object 28">
            <a:extLst>
              <a:ext uri="{FF2B5EF4-FFF2-40B4-BE49-F238E27FC236}">
                <a16:creationId xmlns:a16="http://schemas.microsoft.com/office/drawing/2014/main" id="{5508749C-1D89-C4E4-C509-C6F6A7802884}"/>
              </a:ext>
            </a:extLst>
          </p:cNvPr>
          <p:cNvPicPr/>
          <p:nvPr/>
        </p:nvPicPr>
        <p:blipFill>
          <a:blip r:embed="rId2" cstate="print"/>
          <a:stretch>
            <a:fillRect/>
          </a:stretch>
        </p:blipFill>
        <p:spPr>
          <a:xfrm>
            <a:off x="10960835" y="5424296"/>
            <a:ext cx="1217676" cy="749808"/>
          </a:xfrm>
          <a:prstGeom prst="rect">
            <a:avLst/>
          </a:prstGeom>
        </p:spPr>
      </p:pic>
      <p:pic>
        <p:nvPicPr>
          <p:cNvPr id="40" name="object 24">
            <a:extLst>
              <a:ext uri="{FF2B5EF4-FFF2-40B4-BE49-F238E27FC236}">
                <a16:creationId xmlns:a16="http://schemas.microsoft.com/office/drawing/2014/main" id="{9AE9F61F-1851-EFC4-5127-29C493A4FC19}"/>
              </a:ext>
            </a:extLst>
          </p:cNvPr>
          <p:cNvPicPr/>
          <p:nvPr/>
        </p:nvPicPr>
        <p:blipFill>
          <a:blip r:embed="rId3" cstate="print"/>
          <a:stretch>
            <a:fillRect/>
          </a:stretch>
        </p:blipFill>
        <p:spPr>
          <a:xfrm>
            <a:off x="11106912" y="89743"/>
            <a:ext cx="1085088" cy="987551"/>
          </a:xfrm>
          <a:prstGeom prst="rect">
            <a:avLst/>
          </a:prstGeom>
        </p:spPr>
      </p:pic>
      <p:sp>
        <p:nvSpPr>
          <p:cNvPr id="43" name="object 27">
            <a:extLst>
              <a:ext uri="{FF2B5EF4-FFF2-40B4-BE49-F238E27FC236}">
                <a16:creationId xmlns:a16="http://schemas.microsoft.com/office/drawing/2014/main" id="{634EB4E5-C98C-8B1C-D1A6-C2D78B5C39DD}"/>
              </a:ext>
            </a:extLst>
          </p:cNvPr>
          <p:cNvSpPr txBox="1"/>
          <p:nvPr/>
        </p:nvSpPr>
        <p:spPr>
          <a:xfrm>
            <a:off x="23812" y="3746"/>
            <a:ext cx="7472997" cy="443070"/>
          </a:xfrm>
          <a:prstGeom prst="rect">
            <a:avLst/>
          </a:prstGeom>
        </p:spPr>
        <p:txBody>
          <a:bodyPr vert="horz" wrap="square" lIns="0" tIns="12065" rIns="0" bIns="0" rtlCol="0">
            <a:spAutoFit/>
          </a:bodyPr>
          <a:lstStyle/>
          <a:p>
            <a:pPr marL="74930" marR="5080" indent="-62865">
              <a:lnSpc>
                <a:spcPct val="100000"/>
              </a:lnSpc>
              <a:spcBef>
                <a:spcPts val="95"/>
              </a:spcBef>
            </a:pPr>
            <a:r>
              <a:rPr lang="fr-FR" sz="2800" b="1" spc="-10" dirty="0">
                <a:latin typeface="Times New Roman" panose="02020603050405020304" pitchFamily="18" charset="0"/>
                <a:cs typeface="Times New Roman" panose="02020603050405020304" pitchFamily="18" charset="0"/>
              </a:rPr>
              <a:t>Classification </a:t>
            </a:r>
            <a:r>
              <a:rPr lang="fr-FR" sz="2800" b="1" spc="-5" dirty="0">
                <a:latin typeface="Times New Roman" panose="02020603050405020304" pitchFamily="18" charset="0"/>
                <a:cs typeface="Times New Roman" panose="02020603050405020304" pitchFamily="18" charset="0"/>
              </a:rPr>
              <a:t>supervisée via les </a:t>
            </a:r>
            <a:r>
              <a:rPr lang="fr-FR" sz="2800" b="1" spc="-620" dirty="0">
                <a:latin typeface="Times New Roman" panose="02020603050405020304" pitchFamily="18" charset="0"/>
                <a:cs typeface="Times New Roman" panose="02020603050405020304" pitchFamily="18" charset="0"/>
              </a:rPr>
              <a:t> </a:t>
            </a:r>
            <a:r>
              <a:rPr lang="fr-FR" sz="2800" b="1" spc="-5" dirty="0">
                <a:latin typeface="Times New Roman" panose="02020603050405020304" pitchFamily="18" charset="0"/>
                <a:cs typeface="Times New Roman" panose="02020603050405020304" pitchFamily="18" charset="0"/>
              </a:rPr>
              <a:t>données</a:t>
            </a:r>
            <a:r>
              <a:rPr lang="fr-FR" sz="2800" b="1" spc="-25" dirty="0">
                <a:latin typeface="Times New Roman" panose="02020603050405020304" pitchFamily="18" charset="0"/>
                <a:cs typeface="Times New Roman" panose="02020603050405020304" pitchFamily="18" charset="0"/>
              </a:rPr>
              <a:t> </a:t>
            </a:r>
            <a:r>
              <a:rPr lang="fr-FR" sz="2800" b="1" spc="-10" dirty="0">
                <a:latin typeface="Times New Roman" panose="02020603050405020304" pitchFamily="18" charset="0"/>
                <a:cs typeface="Times New Roman" panose="02020603050405020304" pitchFamily="18" charset="0"/>
              </a:rPr>
              <a:t>visuelles</a:t>
            </a:r>
            <a:endParaRPr lang="fr-FR" sz="2800" b="1" dirty="0">
              <a:latin typeface="Times New Roman" panose="02020603050405020304" pitchFamily="18" charset="0"/>
              <a:cs typeface="Times New Roman" panose="02020603050405020304" pitchFamily="18" charset="0"/>
            </a:endParaRPr>
          </a:p>
        </p:txBody>
      </p:sp>
      <p:pic>
        <p:nvPicPr>
          <p:cNvPr id="4" name="Image 3" descr="Une image contenant texte, capture d’écran, nombre, Rectangle&#10;&#10;Description générée automatiquement">
            <a:extLst>
              <a:ext uri="{FF2B5EF4-FFF2-40B4-BE49-F238E27FC236}">
                <a16:creationId xmlns:a16="http://schemas.microsoft.com/office/drawing/2014/main" id="{E0F741B3-EE6D-27C7-6067-DFFE80E4E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15" y="1933130"/>
            <a:ext cx="7772400" cy="3810000"/>
          </a:xfrm>
          <a:prstGeom prst="rect">
            <a:avLst/>
          </a:prstGeom>
        </p:spPr>
      </p:pic>
      <p:sp>
        <p:nvSpPr>
          <p:cNvPr id="5" name="ZoneTexte 4">
            <a:extLst>
              <a:ext uri="{FF2B5EF4-FFF2-40B4-BE49-F238E27FC236}">
                <a16:creationId xmlns:a16="http://schemas.microsoft.com/office/drawing/2014/main" id="{339DF361-9B03-E720-27D2-935AB8F7B070}"/>
              </a:ext>
            </a:extLst>
          </p:cNvPr>
          <p:cNvSpPr txBox="1"/>
          <p:nvPr/>
        </p:nvSpPr>
        <p:spPr>
          <a:xfrm>
            <a:off x="9799219" y="3293362"/>
            <a:ext cx="1317990"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ARI : 0.61</a:t>
            </a:r>
          </a:p>
        </p:txBody>
      </p:sp>
      <p:sp>
        <p:nvSpPr>
          <p:cNvPr id="7" name="ZoneTexte 6">
            <a:extLst>
              <a:ext uri="{FF2B5EF4-FFF2-40B4-BE49-F238E27FC236}">
                <a16:creationId xmlns:a16="http://schemas.microsoft.com/office/drawing/2014/main" id="{943A049B-B425-0AFA-43C2-195D3D421613}"/>
              </a:ext>
            </a:extLst>
          </p:cNvPr>
          <p:cNvSpPr txBox="1"/>
          <p:nvPr/>
        </p:nvSpPr>
        <p:spPr>
          <a:xfrm>
            <a:off x="1152036" y="6129704"/>
            <a:ext cx="9306178" cy="646331"/>
          </a:xfrm>
          <a:prstGeom prst="rect">
            <a:avLst/>
          </a:prstGeom>
          <a:noFill/>
        </p:spPr>
        <p:txBody>
          <a:bodyPr wrap="square">
            <a:spAutoFit/>
          </a:bodyPr>
          <a:lstStyle/>
          <a:p>
            <a:r>
              <a:rPr lang="fr-FR" b="0" i="0" dirty="0">
                <a:solidFill>
                  <a:srgbClr val="000000"/>
                </a:solidFill>
                <a:effectLst/>
                <a:latin typeface="Times New Roman" panose="02020603050405020304" pitchFamily="18" charset="0"/>
                <a:cs typeface="Times New Roman" panose="02020603050405020304" pitchFamily="18" charset="0"/>
              </a:rPr>
              <a:t>La matrice de confusion confirme les bons scores. Toutefois, la classe </a:t>
            </a:r>
            <a:r>
              <a:rPr lang="fr-FR" b="0" i="0" dirty="0" err="1">
                <a:solidFill>
                  <a:srgbClr val="000000"/>
                </a:solidFill>
                <a:effectLst/>
                <a:latin typeface="Times New Roman" panose="02020603050405020304" pitchFamily="18" charset="0"/>
                <a:cs typeface="Times New Roman" panose="02020603050405020304" pitchFamily="18" charset="0"/>
              </a:rPr>
              <a:t>Kitchen</a:t>
            </a:r>
            <a:r>
              <a:rPr lang="fr-FR" b="0" i="0" dirty="0">
                <a:solidFill>
                  <a:srgbClr val="000000"/>
                </a:solidFill>
                <a:effectLst/>
                <a:latin typeface="Times New Roman" panose="02020603050405020304" pitchFamily="18" charset="0"/>
                <a:cs typeface="Times New Roman" panose="02020603050405020304" pitchFamily="18" charset="0"/>
              </a:rPr>
              <a:t> &amp; </a:t>
            </a:r>
            <a:r>
              <a:rPr lang="fr-FR" b="0" i="0" dirty="0" err="1">
                <a:solidFill>
                  <a:srgbClr val="000000"/>
                </a:solidFill>
                <a:effectLst/>
                <a:latin typeface="Times New Roman" panose="02020603050405020304" pitchFamily="18" charset="0"/>
                <a:cs typeface="Times New Roman" panose="02020603050405020304" pitchFamily="18" charset="0"/>
              </a:rPr>
              <a:t>dining</a:t>
            </a:r>
            <a:r>
              <a:rPr lang="fr-FR" b="0" i="0" dirty="0">
                <a:solidFill>
                  <a:srgbClr val="000000"/>
                </a:solidFill>
                <a:effectLst/>
                <a:latin typeface="Times New Roman" panose="02020603050405020304" pitchFamily="18" charset="0"/>
                <a:cs typeface="Times New Roman" panose="02020603050405020304" pitchFamily="18" charset="0"/>
              </a:rPr>
              <a:t> est encore trop souvent prédite avec cette approche.</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838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988" y="592606"/>
            <a:ext cx="8458200" cy="1147953"/>
          </a:xfrm>
          <a:prstGeom prst="rect">
            <a:avLst/>
          </a:prstGeom>
        </p:spPr>
      </p:pic>
      <p:sp>
        <p:nvSpPr>
          <p:cNvPr id="24" name="object 24"/>
          <p:cNvSpPr txBox="1"/>
          <p:nvPr/>
        </p:nvSpPr>
        <p:spPr>
          <a:xfrm>
            <a:off x="364878" y="66955"/>
            <a:ext cx="1216661" cy="443711"/>
          </a:xfrm>
          <a:prstGeom prst="rect">
            <a:avLst/>
          </a:prstGeom>
        </p:spPr>
        <p:txBody>
          <a:bodyPr vert="horz" wrap="square" lIns="0" tIns="12700" rIns="0" bIns="0" rtlCol="0">
            <a:spAutoFit/>
          </a:bodyPr>
          <a:lstStyle/>
          <a:p>
            <a:pPr marL="12700" marR="5080">
              <a:lnSpc>
                <a:spcPct val="100000"/>
              </a:lnSpc>
              <a:spcBef>
                <a:spcPts val="100"/>
              </a:spcBef>
            </a:pPr>
            <a:r>
              <a:rPr lang="fr-FR" sz="2800" b="1" spc="-40" dirty="0">
                <a:latin typeface="Times New Roman" panose="02020603050405020304" pitchFamily="18" charset="0"/>
                <a:cs typeface="Times New Roman" panose="02020603050405020304" pitchFamily="18" charset="0"/>
              </a:rPr>
              <a:t>L</a:t>
            </a:r>
            <a:r>
              <a:rPr sz="2800" b="1" spc="-40" dirty="0">
                <a:latin typeface="Times New Roman" panose="02020603050405020304" pitchFamily="18" charset="0"/>
                <a:cs typeface="Times New Roman" panose="02020603050405020304" pitchFamily="18" charset="0"/>
              </a:rPr>
              <a:t>’</a:t>
            </a:r>
            <a:r>
              <a:rPr sz="2800" b="1" u="heavy" spc="-40" dirty="0">
                <a:uFill>
                  <a:solidFill>
                    <a:srgbClr val="EC7C3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API</a:t>
            </a:r>
            <a:endParaRPr sz="2800" dirty="0">
              <a:latin typeface="Times New Roman" panose="02020603050405020304" pitchFamily="18" charset="0"/>
              <a:cs typeface="Times New Roman" panose="02020603050405020304" pitchFamily="18" charset="0"/>
            </a:endParaRPr>
          </a:p>
        </p:txBody>
      </p:sp>
      <p:sp>
        <p:nvSpPr>
          <p:cNvPr id="25" name="object 25"/>
          <p:cNvSpPr txBox="1"/>
          <p:nvPr/>
        </p:nvSpPr>
        <p:spPr>
          <a:xfrm>
            <a:off x="11707114" y="6452870"/>
            <a:ext cx="418465" cy="215900"/>
          </a:xfrm>
          <a:prstGeom prst="rect">
            <a:avLst/>
          </a:prstGeom>
        </p:spPr>
        <p:txBody>
          <a:bodyPr vert="horz" wrap="square" lIns="0" tIns="0" rIns="0" bIns="0" rtlCol="0">
            <a:spAutoFit/>
          </a:bodyPr>
          <a:lstStyle/>
          <a:p>
            <a:pPr marL="38100">
              <a:lnSpc>
                <a:spcPts val="1435"/>
              </a:lnSpc>
            </a:pPr>
            <a:fld id="{81D60167-4931-47E6-BA6A-407CBD079E47}" type="slidenum">
              <a:rPr sz="1400" b="1" dirty="0">
                <a:latin typeface="Calibri"/>
                <a:cs typeface="Calibri"/>
              </a:rPr>
              <a:t>29</a:t>
            </a:fld>
            <a:endParaRPr sz="1400">
              <a:latin typeface="Calibri"/>
              <a:cs typeface="Calibri"/>
            </a:endParaRPr>
          </a:p>
        </p:txBody>
      </p:sp>
      <p:pic>
        <p:nvPicPr>
          <p:cNvPr id="26" name="object 28">
            <a:extLst>
              <a:ext uri="{FF2B5EF4-FFF2-40B4-BE49-F238E27FC236}">
                <a16:creationId xmlns:a16="http://schemas.microsoft.com/office/drawing/2014/main" id="{49BF9DC7-0812-B760-4B9A-C553F70F2AF6}"/>
              </a:ext>
            </a:extLst>
          </p:cNvPr>
          <p:cNvPicPr/>
          <p:nvPr/>
        </p:nvPicPr>
        <p:blipFill>
          <a:blip r:embed="rId4" cstate="print"/>
          <a:stretch>
            <a:fillRect/>
          </a:stretch>
        </p:blipFill>
        <p:spPr>
          <a:xfrm>
            <a:off x="10960835" y="5424296"/>
            <a:ext cx="1217676" cy="749808"/>
          </a:xfrm>
          <a:prstGeom prst="rect">
            <a:avLst/>
          </a:prstGeom>
        </p:spPr>
      </p:pic>
      <p:pic>
        <p:nvPicPr>
          <p:cNvPr id="27" name="object 24">
            <a:extLst>
              <a:ext uri="{FF2B5EF4-FFF2-40B4-BE49-F238E27FC236}">
                <a16:creationId xmlns:a16="http://schemas.microsoft.com/office/drawing/2014/main" id="{DA96DFA3-6409-0650-5F80-2639B231549F}"/>
              </a:ext>
            </a:extLst>
          </p:cNvPr>
          <p:cNvPicPr/>
          <p:nvPr/>
        </p:nvPicPr>
        <p:blipFill>
          <a:blip r:embed="rId5" cstate="print"/>
          <a:stretch>
            <a:fillRect/>
          </a:stretch>
        </p:blipFill>
        <p:spPr>
          <a:xfrm>
            <a:off x="11106912" y="89743"/>
            <a:ext cx="1085088" cy="987551"/>
          </a:xfrm>
          <a:prstGeom prst="rect">
            <a:avLst/>
          </a:prstGeom>
        </p:spPr>
      </p:pic>
      <p:sp>
        <p:nvSpPr>
          <p:cNvPr id="28" name="object 10">
            <a:extLst>
              <a:ext uri="{FF2B5EF4-FFF2-40B4-BE49-F238E27FC236}">
                <a16:creationId xmlns:a16="http://schemas.microsoft.com/office/drawing/2014/main" id="{F7F5DCCC-CFD0-05A1-652C-1901B3108ADF}"/>
              </a:ext>
            </a:extLst>
          </p:cNvPr>
          <p:cNvSpPr/>
          <p:nvPr/>
        </p:nvSpPr>
        <p:spPr>
          <a:xfrm>
            <a:off x="1" y="5710046"/>
            <a:ext cx="1447799" cy="1147953"/>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12" name="Image 11" descr="Une image contenant texte, reçu, algèbre&#10;&#10;Description générée automatiquement">
            <a:extLst>
              <a:ext uri="{FF2B5EF4-FFF2-40B4-BE49-F238E27FC236}">
                <a16:creationId xmlns:a16="http://schemas.microsoft.com/office/drawing/2014/main" id="{9EBEDAE9-95E1-D173-4DDB-457C14035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707" y="1740559"/>
            <a:ext cx="8261042" cy="3553492"/>
          </a:xfrm>
          <a:prstGeom prst="rect">
            <a:avLst/>
          </a:prstGeom>
        </p:spPr>
      </p:pic>
      <p:pic>
        <p:nvPicPr>
          <p:cNvPr id="20" name="Image 19" descr="Une image contenant verre, texte, Verre à vin, conteneur&#10;&#10;Description générée automatiquement">
            <a:extLst>
              <a:ext uri="{FF2B5EF4-FFF2-40B4-BE49-F238E27FC236}">
                <a16:creationId xmlns:a16="http://schemas.microsoft.com/office/drawing/2014/main" id="{C98BCAC3-9BD7-0298-6D85-58C29B4E9C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3749" y="1727024"/>
            <a:ext cx="2247263" cy="3418506"/>
          </a:xfrm>
          <a:prstGeom prst="rect">
            <a:avLst/>
          </a:prstGeom>
        </p:spPr>
      </p:pic>
      <p:pic>
        <p:nvPicPr>
          <p:cNvPr id="23" name="Image 22" descr="Une image contenant texte, Police, nombre, ligne&#10;&#10;Description générée automatiquement">
            <a:extLst>
              <a:ext uri="{FF2B5EF4-FFF2-40B4-BE49-F238E27FC236}">
                <a16:creationId xmlns:a16="http://schemas.microsoft.com/office/drawing/2014/main" id="{B197F484-9D07-DAD2-318C-F6AAFEB4DB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2048" y="5424296"/>
            <a:ext cx="7772400" cy="1315329"/>
          </a:xfrm>
          <a:prstGeom prst="rect">
            <a:avLst/>
          </a:prstGeom>
        </p:spPr>
      </p:pic>
      <p:sp>
        <p:nvSpPr>
          <p:cNvPr id="29" name="ZoneTexte 28">
            <a:extLst>
              <a:ext uri="{FF2B5EF4-FFF2-40B4-BE49-F238E27FC236}">
                <a16:creationId xmlns:a16="http://schemas.microsoft.com/office/drawing/2014/main" id="{2179B5FB-3D7F-B311-7129-F1C370C522BD}"/>
              </a:ext>
            </a:extLst>
          </p:cNvPr>
          <p:cNvSpPr txBox="1"/>
          <p:nvPr/>
        </p:nvSpPr>
        <p:spPr>
          <a:xfrm>
            <a:off x="164757" y="2559114"/>
            <a:ext cx="1283043" cy="1477328"/>
          </a:xfrm>
          <a:prstGeom prst="rect">
            <a:avLst/>
          </a:prstGeom>
          <a:noFill/>
        </p:spPr>
        <p:txBody>
          <a:bodyPr wrap="square" rtlCol="0">
            <a:spAutoFit/>
          </a:bodyPr>
          <a:lstStyle/>
          <a:p>
            <a:r>
              <a:rPr lang="fr-FR" b="1" dirty="0">
                <a:effectLst/>
                <a:latin typeface="Times New Roman" panose="02020603050405020304" pitchFamily="18" charset="0"/>
                <a:cs typeface="Times New Roman" panose="02020603050405020304" pitchFamily="18" charset="0"/>
              </a:rPr>
              <a:t>filtrer les données récupérées selon son besoin</a:t>
            </a:r>
          </a:p>
        </p:txBody>
      </p:sp>
      <p:sp>
        <p:nvSpPr>
          <p:cNvPr id="30" name="ZoneTexte 29">
            <a:extLst>
              <a:ext uri="{FF2B5EF4-FFF2-40B4-BE49-F238E27FC236}">
                <a16:creationId xmlns:a16="http://schemas.microsoft.com/office/drawing/2014/main" id="{E5A57D3C-FBBD-9372-05FF-A3B2B02BC176}"/>
              </a:ext>
            </a:extLst>
          </p:cNvPr>
          <p:cNvSpPr txBox="1"/>
          <p:nvPr/>
        </p:nvSpPr>
        <p:spPr>
          <a:xfrm>
            <a:off x="544108" y="5525380"/>
            <a:ext cx="1437894" cy="369332"/>
          </a:xfrm>
          <a:prstGeom prst="rect">
            <a:avLst/>
          </a:prstGeom>
          <a:noFill/>
        </p:spPr>
        <p:txBody>
          <a:bodyPr wrap="none" rtlCol="0">
            <a:spAutoFit/>
          </a:bodyPr>
          <a:lstStyle/>
          <a:p>
            <a:r>
              <a:rPr lang="fr-FR" sz="1800" b="1" spc="-5" dirty="0">
                <a:latin typeface="Times New Roman" panose="02020603050405020304" pitchFamily="18" charset="0"/>
                <a:cs typeface="Times New Roman" panose="02020603050405020304" pitchFamily="18" charset="0"/>
              </a:rPr>
              <a:t>fichier</a:t>
            </a:r>
            <a:r>
              <a:rPr lang="fr-FR" sz="1800" b="1" spc="10" dirty="0">
                <a:latin typeface="Times New Roman" panose="02020603050405020304" pitchFamily="18" charset="0"/>
                <a:cs typeface="Times New Roman" panose="02020603050405020304" pitchFamily="18" charset="0"/>
              </a:rPr>
              <a:t> </a:t>
            </a:r>
            <a:r>
              <a:rPr lang="fr-FR" sz="1800" b="1" spc="-45" dirty="0">
                <a:latin typeface="Times New Roman" panose="02020603050405020304" pitchFamily="18" charset="0"/>
                <a:cs typeface="Times New Roman" panose="02020603050405020304" pitchFamily="18" charset="0"/>
              </a:rPr>
              <a:t>“.csv”</a:t>
            </a:r>
            <a:endParaRPr lang="fr-F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2133600" y="712198"/>
            <a:ext cx="8458200" cy="4164602"/>
          </a:xfrm>
          <a:prstGeom prst="rect">
            <a:avLst/>
          </a:prstGeom>
        </p:spPr>
        <p:txBody>
          <a:bodyPr vert="horz" wrap="square" lIns="0" tIns="12065" rIns="0" bIns="0" rtlCol="0">
            <a:spAutoFit/>
          </a:bodyPr>
          <a:lstStyle/>
          <a:p>
            <a:pPr marL="12700" algn="ctr">
              <a:lnSpc>
                <a:spcPct val="100000"/>
              </a:lnSpc>
              <a:spcBef>
                <a:spcPts val="95"/>
              </a:spcBef>
            </a:pPr>
            <a:r>
              <a:rPr lang="fr-FR" sz="3600" spc="-10" dirty="0">
                <a:solidFill>
                  <a:schemeClr val="tx1"/>
                </a:solidFill>
                <a:latin typeface="Times New Roman" panose="02020603050405020304" pitchFamily="18" charset="0"/>
                <a:cs typeface="Times New Roman" panose="02020603050405020304" pitchFamily="18" charset="0"/>
              </a:rPr>
              <a:t>PLAN</a:t>
            </a:r>
          </a:p>
          <a:p>
            <a:pPr marL="12700" algn="ctr">
              <a:lnSpc>
                <a:spcPct val="100000"/>
              </a:lnSpc>
              <a:spcBef>
                <a:spcPts val="95"/>
              </a:spcBef>
            </a:pPr>
            <a:endParaRPr lang="fr-FR" sz="3600" b="1" spc="-15" dirty="0">
              <a:latin typeface="Times New Roman" panose="02020603050405020304" pitchFamily="18" charset="0"/>
              <a:cs typeface="Times New Roman" panose="02020603050405020304" pitchFamily="18" charset="0"/>
            </a:endParaRPr>
          </a:p>
          <a:p>
            <a:pPr marL="12700">
              <a:lnSpc>
                <a:spcPct val="100000"/>
              </a:lnSpc>
              <a:spcBef>
                <a:spcPts val="95"/>
              </a:spcBef>
            </a:pPr>
            <a:r>
              <a:rPr lang="fr-FR" sz="3200" b="1" spc="-15" dirty="0">
                <a:latin typeface="Times New Roman" panose="02020603050405020304" pitchFamily="18" charset="0"/>
                <a:cs typeface="Times New Roman" panose="02020603050405020304" pitchFamily="18" charset="0"/>
              </a:rPr>
              <a:t>1-</a:t>
            </a:r>
            <a:r>
              <a:rPr sz="3200" b="1" spc="-15" dirty="0" err="1">
                <a:latin typeface="Times New Roman" panose="02020603050405020304" pitchFamily="18" charset="0"/>
                <a:cs typeface="Times New Roman" panose="02020603050405020304" pitchFamily="18" charset="0"/>
              </a:rPr>
              <a:t>Préparation</a:t>
            </a:r>
            <a:r>
              <a:rPr sz="3200" b="1"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des</a:t>
            </a:r>
            <a:r>
              <a:rPr sz="3200" b="1" spc="-15" dirty="0">
                <a:latin typeface="Times New Roman" panose="02020603050405020304" pitchFamily="18" charset="0"/>
                <a:cs typeface="Times New Roman" panose="02020603050405020304" pitchFamily="18" charset="0"/>
              </a:rPr>
              <a:t> </a:t>
            </a:r>
            <a:r>
              <a:rPr sz="3200" b="1" spc="-10" dirty="0" err="1">
                <a:latin typeface="Times New Roman" panose="02020603050405020304" pitchFamily="18" charset="0"/>
                <a:cs typeface="Times New Roman" panose="02020603050405020304" pitchFamily="18" charset="0"/>
              </a:rPr>
              <a:t>données</a:t>
            </a:r>
            <a:endParaRPr lang="fr-FR" sz="3200" b="1" spc="-10" dirty="0">
              <a:latin typeface="Times New Roman" panose="02020603050405020304" pitchFamily="18" charset="0"/>
              <a:cs typeface="Times New Roman" panose="02020603050405020304" pitchFamily="18" charset="0"/>
            </a:endParaRPr>
          </a:p>
          <a:p>
            <a:pPr marL="12700">
              <a:spcBef>
                <a:spcPts val="95"/>
              </a:spcBef>
            </a:pPr>
            <a:r>
              <a:rPr lang="fr-FR" sz="3200" b="1" spc="-15" dirty="0">
                <a:latin typeface="Times New Roman" panose="02020603050405020304" pitchFamily="18" charset="0"/>
                <a:cs typeface="Times New Roman" panose="02020603050405020304" pitchFamily="18" charset="0"/>
              </a:rPr>
              <a:t>2-Etude de faisabilité</a:t>
            </a:r>
            <a:r>
              <a:rPr lang="fr-FR" sz="3200" b="1" spc="20" dirty="0">
                <a:latin typeface="Times New Roman" panose="02020603050405020304" pitchFamily="18" charset="0"/>
                <a:cs typeface="Times New Roman" panose="02020603050405020304" pitchFamily="18" charset="0"/>
              </a:rPr>
              <a:t> </a:t>
            </a:r>
            <a:r>
              <a:rPr lang="fr-FR" sz="3200" b="1" spc="-5" dirty="0">
                <a:latin typeface="Times New Roman" panose="02020603050405020304" pitchFamily="18" charset="0"/>
                <a:cs typeface="Times New Roman" panose="02020603050405020304" pitchFamily="18" charset="0"/>
              </a:rPr>
              <a:t>via les</a:t>
            </a:r>
            <a:r>
              <a:rPr lang="fr-FR" sz="3200" b="1" dirty="0">
                <a:latin typeface="Times New Roman" panose="02020603050405020304" pitchFamily="18" charset="0"/>
                <a:cs typeface="Times New Roman" panose="02020603050405020304" pitchFamily="18" charset="0"/>
              </a:rPr>
              <a:t> </a:t>
            </a:r>
            <a:r>
              <a:rPr lang="fr-FR" sz="3200" b="1" spc="-10" dirty="0">
                <a:latin typeface="Times New Roman" panose="02020603050405020304" pitchFamily="18" charset="0"/>
                <a:cs typeface="Times New Roman" panose="02020603050405020304" pitchFamily="18" charset="0"/>
              </a:rPr>
              <a:t>données</a:t>
            </a:r>
            <a:r>
              <a:rPr lang="fr-FR" sz="3200" b="1" dirty="0">
                <a:latin typeface="Times New Roman" panose="02020603050405020304" pitchFamily="18" charset="0"/>
                <a:cs typeface="Times New Roman" panose="02020603050405020304" pitchFamily="18" charset="0"/>
              </a:rPr>
              <a:t> </a:t>
            </a:r>
            <a:r>
              <a:rPr lang="fr-FR" sz="3200" b="1" spc="-15" dirty="0">
                <a:latin typeface="Times New Roman" panose="02020603050405020304" pitchFamily="18" charset="0"/>
                <a:cs typeface="Times New Roman" panose="02020603050405020304" pitchFamily="18" charset="0"/>
              </a:rPr>
              <a:t>textuelles</a:t>
            </a:r>
          </a:p>
          <a:p>
            <a:pPr marL="12700">
              <a:spcBef>
                <a:spcPts val="95"/>
              </a:spcBef>
            </a:pPr>
            <a:r>
              <a:rPr lang="fr-FR" sz="3200" b="1" spc="-15" dirty="0">
                <a:latin typeface="Times New Roman" panose="02020603050405020304" pitchFamily="18" charset="0"/>
                <a:cs typeface="Times New Roman" panose="02020603050405020304" pitchFamily="18" charset="0"/>
              </a:rPr>
              <a:t>3-Etude de faisabilité</a:t>
            </a:r>
            <a:r>
              <a:rPr lang="fr-FR" sz="3200" b="1" spc="10" dirty="0">
                <a:latin typeface="Times New Roman" panose="02020603050405020304" pitchFamily="18" charset="0"/>
                <a:cs typeface="Times New Roman" panose="02020603050405020304" pitchFamily="18" charset="0"/>
              </a:rPr>
              <a:t> </a:t>
            </a:r>
            <a:r>
              <a:rPr lang="fr-FR" sz="3200" b="1" spc="-5" dirty="0">
                <a:latin typeface="Times New Roman" panose="02020603050405020304" pitchFamily="18" charset="0"/>
                <a:cs typeface="Times New Roman" panose="02020603050405020304" pitchFamily="18" charset="0"/>
              </a:rPr>
              <a:t>via les données</a:t>
            </a:r>
            <a:r>
              <a:rPr lang="fr-FR" sz="3200" b="1" spc="-20" dirty="0">
                <a:latin typeface="Times New Roman" panose="02020603050405020304" pitchFamily="18" charset="0"/>
                <a:cs typeface="Times New Roman" panose="02020603050405020304" pitchFamily="18" charset="0"/>
              </a:rPr>
              <a:t> </a:t>
            </a:r>
            <a:r>
              <a:rPr lang="fr-FR" sz="3200" b="1" spc="-10" dirty="0">
                <a:latin typeface="Times New Roman" panose="02020603050405020304" pitchFamily="18" charset="0"/>
                <a:cs typeface="Times New Roman" panose="02020603050405020304" pitchFamily="18" charset="0"/>
              </a:rPr>
              <a:t>visuelles</a:t>
            </a:r>
          </a:p>
          <a:p>
            <a:pPr marL="12700">
              <a:spcBef>
                <a:spcPts val="95"/>
              </a:spcBef>
            </a:pPr>
            <a:r>
              <a:rPr lang="fr-FR" sz="3200" b="1" spc="-10" dirty="0">
                <a:latin typeface="Times New Roman" panose="02020603050405020304" pitchFamily="18" charset="0"/>
                <a:cs typeface="Times New Roman" panose="02020603050405020304" pitchFamily="18" charset="0"/>
              </a:rPr>
              <a:t>4-Classification</a:t>
            </a:r>
            <a:r>
              <a:rPr lang="fr-FR" sz="3200" b="1" spc="40" dirty="0">
                <a:latin typeface="Times New Roman" panose="02020603050405020304" pitchFamily="18" charset="0"/>
                <a:cs typeface="Times New Roman" panose="02020603050405020304" pitchFamily="18" charset="0"/>
              </a:rPr>
              <a:t> </a:t>
            </a:r>
            <a:r>
              <a:rPr lang="fr-FR" sz="3200" b="1" spc="-5" dirty="0">
                <a:latin typeface="Times New Roman" panose="02020603050405020304" pitchFamily="18" charset="0"/>
                <a:cs typeface="Times New Roman" panose="02020603050405020304" pitchFamily="18" charset="0"/>
              </a:rPr>
              <a:t>via</a:t>
            </a:r>
            <a:r>
              <a:rPr lang="fr-FR" sz="3200" b="1" spc="15" dirty="0">
                <a:latin typeface="Times New Roman" panose="02020603050405020304" pitchFamily="18" charset="0"/>
                <a:cs typeface="Times New Roman" panose="02020603050405020304" pitchFamily="18" charset="0"/>
              </a:rPr>
              <a:t> les </a:t>
            </a:r>
            <a:r>
              <a:rPr lang="fr-FR" sz="3200" b="1" spc="-5" dirty="0">
                <a:latin typeface="Times New Roman" panose="02020603050405020304" pitchFamily="18" charset="0"/>
                <a:cs typeface="Times New Roman" panose="02020603050405020304" pitchFamily="18" charset="0"/>
              </a:rPr>
              <a:t>données</a:t>
            </a:r>
            <a:r>
              <a:rPr lang="fr-FR" sz="3200" b="1" spc="20" dirty="0">
                <a:latin typeface="Times New Roman" panose="02020603050405020304" pitchFamily="18" charset="0"/>
                <a:cs typeface="Times New Roman" panose="02020603050405020304" pitchFamily="18" charset="0"/>
              </a:rPr>
              <a:t> </a:t>
            </a:r>
            <a:r>
              <a:rPr lang="fr-FR" sz="3200" b="1" spc="-10" dirty="0">
                <a:latin typeface="Times New Roman" panose="02020603050405020304" pitchFamily="18" charset="0"/>
                <a:cs typeface="Times New Roman" panose="02020603050405020304" pitchFamily="18" charset="0"/>
              </a:rPr>
              <a:t>visuelles</a:t>
            </a:r>
          </a:p>
          <a:p>
            <a:pPr marL="12700">
              <a:spcBef>
                <a:spcPts val="95"/>
              </a:spcBef>
            </a:pPr>
            <a:r>
              <a:rPr lang="fr-FR" sz="3200" b="1" spc="-10" dirty="0">
                <a:latin typeface="Times New Roman" panose="02020603050405020304" pitchFamily="18" charset="0"/>
                <a:cs typeface="Times New Roman" panose="02020603050405020304" pitchFamily="18" charset="0"/>
              </a:rPr>
              <a:t>5-Collecte</a:t>
            </a:r>
            <a:r>
              <a:rPr lang="fr-FR" sz="3200" b="1" spc="15" dirty="0">
                <a:latin typeface="Times New Roman" panose="02020603050405020304" pitchFamily="18" charset="0"/>
                <a:cs typeface="Times New Roman" panose="02020603050405020304" pitchFamily="18" charset="0"/>
              </a:rPr>
              <a:t> </a:t>
            </a:r>
            <a:r>
              <a:rPr lang="fr-FR" sz="3200" b="1" spc="-5" dirty="0">
                <a:latin typeface="Times New Roman" panose="02020603050405020304" pitchFamily="18" charset="0"/>
                <a:cs typeface="Times New Roman" panose="02020603050405020304" pitchFamily="18" charset="0"/>
              </a:rPr>
              <a:t>de</a:t>
            </a:r>
            <a:r>
              <a:rPr lang="fr-FR" sz="3200" b="1" spc="-10" dirty="0">
                <a:latin typeface="Times New Roman" panose="02020603050405020304" pitchFamily="18" charset="0"/>
                <a:cs typeface="Times New Roman" panose="02020603050405020304" pitchFamily="18" charset="0"/>
              </a:rPr>
              <a:t> produits</a:t>
            </a:r>
            <a:r>
              <a:rPr lang="fr-FR" sz="3200" b="1" dirty="0">
                <a:latin typeface="Times New Roman" panose="02020603050405020304" pitchFamily="18" charset="0"/>
                <a:cs typeface="Times New Roman" panose="02020603050405020304" pitchFamily="18" charset="0"/>
              </a:rPr>
              <a:t> </a:t>
            </a:r>
            <a:r>
              <a:rPr lang="fr-FR" sz="3200" b="1" spc="-5" dirty="0">
                <a:latin typeface="Times New Roman" panose="02020603050405020304" pitchFamily="18" charset="0"/>
                <a:cs typeface="Times New Roman" panose="02020603050405020304" pitchFamily="18" charset="0"/>
              </a:rPr>
              <a:t>via API</a:t>
            </a:r>
            <a:endParaRPr lang="fr-FR" sz="3200" b="1" spc="-10" dirty="0">
              <a:latin typeface="Times New Roman" panose="02020603050405020304" pitchFamily="18" charset="0"/>
              <a:cs typeface="Times New Roman" panose="02020603050405020304" pitchFamily="18" charset="0"/>
            </a:endParaRPr>
          </a:p>
          <a:p>
            <a:pPr marL="12700">
              <a:spcBef>
                <a:spcPts val="95"/>
              </a:spcBef>
            </a:pPr>
            <a:r>
              <a:rPr lang="fr-FR" sz="3200" b="1" spc="-10" dirty="0">
                <a:latin typeface="Times New Roman" panose="02020603050405020304" pitchFamily="18" charset="0"/>
                <a:cs typeface="Times New Roman" panose="02020603050405020304" pitchFamily="18" charset="0"/>
              </a:rPr>
              <a:t>6-C</a:t>
            </a:r>
            <a:r>
              <a:rPr lang="fr-FR" sz="3200" b="1" spc="-20" dirty="0">
                <a:latin typeface="Times New Roman" panose="02020603050405020304" pitchFamily="18" charset="0"/>
                <a:cs typeface="Times New Roman" panose="02020603050405020304" pitchFamily="18" charset="0"/>
              </a:rPr>
              <a:t>o</a:t>
            </a:r>
            <a:r>
              <a:rPr lang="fr-FR" sz="3200" b="1" spc="-5" dirty="0">
                <a:latin typeface="Times New Roman" panose="02020603050405020304" pitchFamily="18" charset="0"/>
                <a:cs typeface="Times New Roman" panose="02020603050405020304" pitchFamily="18" charset="0"/>
              </a:rPr>
              <a:t>nclus</a:t>
            </a:r>
            <a:r>
              <a:rPr lang="fr-FR" sz="3200" b="1" spc="-15" dirty="0">
                <a:latin typeface="Times New Roman" panose="02020603050405020304" pitchFamily="18" charset="0"/>
                <a:cs typeface="Times New Roman" panose="02020603050405020304" pitchFamily="18" charset="0"/>
              </a:rPr>
              <a:t>i</a:t>
            </a:r>
            <a:r>
              <a:rPr lang="fr-FR" sz="3200" b="1" spc="-5" dirty="0">
                <a:latin typeface="Times New Roman" panose="02020603050405020304" pitchFamily="18" charset="0"/>
                <a:cs typeface="Times New Roman" panose="02020603050405020304" pitchFamily="18" charset="0"/>
              </a:rPr>
              <a:t>on</a:t>
            </a:r>
            <a:endParaRPr lang="fr-FR" sz="3200" b="1" spc="-10"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11822683" y="6408216"/>
            <a:ext cx="11620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Calibri"/>
                <a:cs typeface="Calibri"/>
              </a:rPr>
              <a:t>3</a:t>
            </a:r>
            <a:endParaRPr sz="1400">
              <a:latin typeface="Calibri"/>
              <a:cs typeface="Calibri"/>
            </a:endParaRPr>
          </a:p>
        </p:txBody>
      </p:sp>
      <p:sp>
        <p:nvSpPr>
          <p:cNvPr id="62" name="object 10">
            <a:extLst>
              <a:ext uri="{FF2B5EF4-FFF2-40B4-BE49-F238E27FC236}">
                <a16:creationId xmlns:a16="http://schemas.microsoft.com/office/drawing/2014/main" id="{8B92D144-E2CA-AAFA-88FF-91A109AC0563}"/>
              </a:ext>
            </a:extLst>
          </p:cNvPr>
          <p:cNvSpPr/>
          <p:nvPr/>
        </p:nvSpPr>
        <p:spPr>
          <a:xfrm>
            <a:off x="1" y="4876800"/>
            <a:ext cx="2971799" cy="19812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63" name="object 21">
            <a:extLst>
              <a:ext uri="{FF2B5EF4-FFF2-40B4-BE49-F238E27FC236}">
                <a16:creationId xmlns:a16="http://schemas.microsoft.com/office/drawing/2014/main" id="{FCBF6F96-9D7D-E0F8-42D8-E67F1AE1665F}"/>
              </a:ext>
            </a:extLst>
          </p:cNvPr>
          <p:cNvPicPr/>
          <p:nvPr/>
        </p:nvPicPr>
        <p:blipFill>
          <a:blip r:embed="rId2" cstate="print"/>
          <a:stretch>
            <a:fillRect/>
          </a:stretch>
        </p:blipFill>
        <p:spPr>
          <a:xfrm>
            <a:off x="11011596" y="5583936"/>
            <a:ext cx="1091183" cy="673608"/>
          </a:xfrm>
          <a:prstGeom prst="rect">
            <a:avLst/>
          </a:prstGeom>
        </p:spPr>
      </p:pic>
      <p:pic>
        <p:nvPicPr>
          <p:cNvPr id="64" name="object 24">
            <a:extLst>
              <a:ext uri="{FF2B5EF4-FFF2-40B4-BE49-F238E27FC236}">
                <a16:creationId xmlns:a16="http://schemas.microsoft.com/office/drawing/2014/main" id="{8602521B-FE92-E9A8-3755-41F4CE972CAD}"/>
              </a:ext>
            </a:extLst>
          </p:cNvPr>
          <p:cNvPicPr/>
          <p:nvPr/>
        </p:nvPicPr>
        <p:blipFill>
          <a:blip r:embed="rId3" cstate="print"/>
          <a:stretch>
            <a:fillRect/>
          </a:stretch>
        </p:blipFill>
        <p:spPr>
          <a:xfrm>
            <a:off x="11103864" y="106680"/>
            <a:ext cx="1085088" cy="987551"/>
          </a:xfrm>
          <a:prstGeom prst="rect">
            <a:avLst/>
          </a:prstGeom>
        </p:spPr>
      </p:pic>
      <p:pic>
        <p:nvPicPr>
          <p:cNvPr id="67" name="object 24">
            <a:extLst>
              <a:ext uri="{FF2B5EF4-FFF2-40B4-BE49-F238E27FC236}">
                <a16:creationId xmlns:a16="http://schemas.microsoft.com/office/drawing/2014/main" id="{C411944F-8E31-4681-6032-42E6B9AEC3C5}"/>
              </a:ext>
            </a:extLst>
          </p:cNvPr>
          <p:cNvPicPr/>
          <p:nvPr/>
        </p:nvPicPr>
        <p:blipFill>
          <a:blip r:embed="rId3" cstate="print"/>
          <a:stretch>
            <a:fillRect/>
          </a:stretch>
        </p:blipFill>
        <p:spPr>
          <a:xfrm>
            <a:off x="0" y="101917"/>
            <a:ext cx="1085088" cy="9875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805180" y="707458"/>
            <a:ext cx="10844276" cy="4630114"/>
          </a:xfrm>
          <a:prstGeom prst="rect">
            <a:avLst/>
          </a:prstGeom>
        </p:spPr>
        <p:txBody>
          <a:bodyPr vert="horz" wrap="square" lIns="0" tIns="196215" rIns="0" bIns="0" rtlCol="0">
            <a:spAutoFit/>
          </a:bodyPr>
          <a:lstStyle/>
          <a:p>
            <a:pPr marL="457200" indent="-457200">
              <a:buFont typeface="Wingdings" pitchFamily="2" charset="2"/>
              <a:buChar char="v"/>
            </a:pPr>
            <a:r>
              <a:rPr lang="fr-FR" sz="3200" dirty="0">
                <a:solidFill>
                  <a:schemeClr val="tx1"/>
                </a:solidFill>
                <a:effectLst/>
                <a:latin typeface="Times New Roman" panose="02020603050405020304" pitchFamily="18" charset="0"/>
                <a:cs typeface="Times New Roman" panose="02020603050405020304" pitchFamily="18" charset="0"/>
              </a:rPr>
              <a:t>une catégorisation automatique est possible</a:t>
            </a:r>
          </a:p>
          <a:p>
            <a:r>
              <a:rPr lang="fr-FR" sz="3200" dirty="0">
                <a:solidFill>
                  <a:schemeClr val="tx1"/>
                </a:solidFill>
                <a:effectLst/>
                <a:latin typeface="Times New Roman" panose="02020603050405020304" pitchFamily="18" charset="0"/>
                <a:cs typeface="Times New Roman" panose="02020603050405020304" pitchFamily="18" charset="0"/>
              </a:rPr>
              <a:t>aussi bien à partir des textes que des images</a:t>
            </a:r>
          </a:p>
          <a:p>
            <a:endParaRPr lang="fr-FR" sz="32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itchFamily="2" charset="2"/>
              <a:buChar char="v"/>
            </a:pPr>
            <a:r>
              <a:rPr lang="fr-FR" sz="3200" dirty="0">
                <a:solidFill>
                  <a:schemeClr val="tx1"/>
                </a:solidFill>
                <a:effectLst/>
                <a:latin typeface="Times New Roman" panose="02020603050405020304" pitchFamily="18" charset="0"/>
                <a:cs typeface="Times New Roman" panose="02020603050405020304" pitchFamily="18" charset="0"/>
              </a:rPr>
              <a:t>meilleurs résultats obtenus avec </a:t>
            </a:r>
            <a:r>
              <a:rPr lang="fr-FR" sz="3200" dirty="0">
                <a:latin typeface="Times New Roman" panose="02020603050405020304" pitchFamily="18" charset="0"/>
                <a:cs typeface="Times New Roman" panose="02020603050405020304" pitchFamily="18" charset="0"/>
              </a:rPr>
              <a:t> l’</a:t>
            </a:r>
            <a:r>
              <a:rPr lang="fr-FR" sz="3200" spc="-5" dirty="0">
                <a:latin typeface="Times New Roman" panose="02020603050405020304" pitchFamily="18" charset="0"/>
                <a:cs typeface="Times New Roman" panose="02020603050405020304" pitchFamily="18" charset="0"/>
              </a:rPr>
              <a:t>approche</a:t>
            </a:r>
            <a:r>
              <a:rPr lang="fr-FR" sz="3200" dirty="0">
                <a:latin typeface="Times New Roman" panose="02020603050405020304" pitchFamily="18" charset="0"/>
                <a:cs typeface="Times New Roman" panose="02020603050405020304" pitchFamily="18" charset="0"/>
              </a:rPr>
              <a:t> </a:t>
            </a:r>
            <a:r>
              <a:rPr lang="fr-FR" sz="3200" spc="-5" dirty="0">
                <a:latin typeface="Times New Roman" panose="02020603050405020304" pitchFamily="18" charset="0"/>
                <a:cs typeface="Times New Roman" panose="02020603050405020304" pitchFamily="18" charset="0"/>
              </a:rPr>
              <a:t>récente</a:t>
            </a:r>
            <a:r>
              <a:rPr lang="fr-FR" sz="3200" spc="15" dirty="0">
                <a:latin typeface="Times New Roman" panose="02020603050405020304" pitchFamily="18" charset="0"/>
                <a:cs typeface="Times New Roman" panose="02020603050405020304" pitchFamily="18" charset="0"/>
              </a:rPr>
              <a:t> </a:t>
            </a:r>
            <a:r>
              <a:rPr lang="fr-FR" sz="3200" spc="-5" dirty="0">
                <a:latin typeface="Times New Roman" panose="02020603050405020304" pitchFamily="18" charset="0"/>
                <a:cs typeface="Times New Roman" panose="02020603050405020304" pitchFamily="18" charset="0"/>
              </a:rPr>
              <a:t>par</a:t>
            </a:r>
            <a:r>
              <a:rPr lang="fr-FR" sz="3200" dirty="0">
                <a:latin typeface="Times New Roman" panose="02020603050405020304" pitchFamily="18" charset="0"/>
                <a:cs typeface="Times New Roman" panose="02020603050405020304" pitchFamily="18" charset="0"/>
              </a:rPr>
              <a:t> </a:t>
            </a:r>
            <a:r>
              <a:rPr lang="fr-FR" sz="3200" spc="-5" dirty="0" err="1">
                <a:latin typeface="Times New Roman" panose="02020603050405020304" pitchFamily="18" charset="0"/>
                <a:cs typeface="Times New Roman" panose="02020603050405020304" pitchFamily="18" charset="0"/>
              </a:rPr>
              <a:t>DataSet</a:t>
            </a:r>
            <a:r>
              <a:rPr lang="fr-FR" sz="3200" spc="-5" dirty="0">
                <a:latin typeface="Times New Roman" panose="02020603050405020304" pitchFamily="18" charset="0"/>
                <a:cs typeface="Times New Roman" panose="02020603050405020304" pitchFamily="18" charset="0"/>
              </a:rPr>
              <a:t>,</a:t>
            </a:r>
            <a:r>
              <a:rPr lang="fr-FR" sz="3200" spc="20" dirty="0">
                <a:latin typeface="Times New Roman" panose="02020603050405020304" pitchFamily="18" charset="0"/>
                <a:cs typeface="Times New Roman" panose="02020603050405020304" pitchFamily="18" charset="0"/>
              </a:rPr>
              <a:t> </a:t>
            </a:r>
            <a:r>
              <a:rPr lang="fr-FR" sz="3200" spc="-15" dirty="0">
                <a:latin typeface="Times New Roman" panose="02020603050405020304" pitchFamily="18" charset="0"/>
                <a:cs typeface="Times New Roman" panose="02020603050405020304" pitchFamily="18" charset="0"/>
              </a:rPr>
              <a:t>avec </a:t>
            </a:r>
            <a:r>
              <a:rPr lang="fr-FR" sz="3200" spc="-490" dirty="0">
                <a:latin typeface="Times New Roman" panose="02020603050405020304" pitchFamily="18" charset="0"/>
                <a:cs typeface="Times New Roman" panose="02020603050405020304" pitchFamily="18" charset="0"/>
              </a:rPr>
              <a:t> </a:t>
            </a:r>
            <a:r>
              <a:rPr lang="fr-FR" sz="3200" spc="-5" dirty="0">
                <a:latin typeface="Times New Roman" panose="02020603050405020304" pitchFamily="18" charset="0"/>
                <a:cs typeface="Times New Roman" panose="02020603050405020304" pitchFamily="18" charset="0"/>
              </a:rPr>
              <a:t>data</a:t>
            </a:r>
            <a:r>
              <a:rPr lang="fr-FR" sz="3200" dirty="0">
                <a:latin typeface="Times New Roman" panose="02020603050405020304" pitchFamily="18" charset="0"/>
                <a:cs typeface="Times New Roman" panose="02020603050405020304" pitchFamily="18" charset="0"/>
              </a:rPr>
              <a:t> </a:t>
            </a:r>
            <a:r>
              <a:rPr lang="fr-FR" sz="3200" spc="-5" dirty="0">
                <a:latin typeface="Times New Roman" panose="02020603050405020304" pitchFamily="18" charset="0"/>
                <a:cs typeface="Times New Roman" panose="02020603050405020304" pitchFamily="18" charset="0"/>
              </a:rPr>
              <a:t>augmentation </a:t>
            </a:r>
            <a:endParaRPr lang="fr-FR" sz="3200" dirty="0">
              <a:solidFill>
                <a:schemeClr val="tx1"/>
              </a:solidFill>
              <a:effectLst/>
              <a:latin typeface="Times New Roman" panose="02020603050405020304" pitchFamily="18" charset="0"/>
              <a:cs typeface="Times New Roman" panose="02020603050405020304" pitchFamily="18" charset="0"/>
            </a:endParaRPr>
          </a:p>
          <a:p>
            <a:r>
              <a:rPr lang="fr-FR" sz="3200" dirty="0" err="1">
                <a:solidFill>
                  <a:schemeClr val="tx1"/>
                </a:solidFill>
                <a:effectLst/>
                <a:latin typeface="Times New Roman" panose="02020603050405020304" pitchFamily="18" charset="0"/>
                <a:cs typeface="Times New Roman" panose="02020603050405020304" pitchFamily="18" charset="0"/>
              </a:rPr>
              <a:t>accuracy</a:t>
            </a:r>
            <a:r>
              <a:rPr lang="fr-FR" sz="3200" dirty="0">
                <a:solidFill>
                  <a:schemeClr val="tx1"/>
                </a:solidFill>
                <a:effectLst/>
                <a:latin typeface="Times New Roman" panose="02020603050405020304" pitchFamily="18" charset="0"/>
                <a:cs typeface="Times New Roman" panose="02020603050405020304" pitchFamily="18" charset="0"/>
              </a:rPr>
              <a:t> = 0.90, 0.83, 0.81 sur train, val, test </a:t>
            </a:r>
            <a:r>
              <a:rPr lang="fr-FR" sz="3200" dirty="0" err="1">
                <a:solidFill>
                  <a:schemeClr val="tx1"/>
                </a:solidFill>
                <a:effectLst/>
                <a:latin typeface="Times New Roman" panose="02020603050405020304" pitchFamily="18" charset="0"/>
                <a:cs typeface="Times New Roman" panose="02020603050405020304" pitchFamily="18" charset="0"/>
              </a:rPr>
              <a:t>datasets</a:t>
            </a:r>
            <a:endParaRPr lang="fr-FR" sz="3200" dirty="0">
              <a:solidFill>
                <a:schemeClr val="tx1"/>
              </a:solidFill>
              <a:effectLst/>
              <a:latin typeface="Times New Roman" panose="02020603050405020304" pitchFamily="18" charset="0"/>
              <a:cs typeface="Times New Roman" panose="02020603050405020304" pitchFamily="18" charset="0"/>
            </a:endParaRPr>
          </a:p>
          <a:p>
            <a:endParaRPr lang="fr-FR" sz="3200" dirty="0">
              <a:solidFill>
                <a:schemeClr val="tx1"/>
              </a:solidFill>
              <a:effectLst/>
              <a:latin typeface="Times New Roman" panose="02020603050405020304" pitchFamily="18" charset="0"/>
              <a:cs typeface="Times New Roman" panose="02020603050405020304" pitchFamily="18" charset="0"/>
            </a:endParaRPr>
          </a:p>
          <a:p>
            <a:pPr marL="457200" indent="-457200">
              <a:buFont typeface="Wingdings" pitchFamily="2" charset="2"/>
              <a:buChar char="v"/>
            </a:pPr>
            <a:r>
              <a:rPr lang="fr-FR" sz="3200" dirty="0">
                <a:solidFill>
                  <a:schemeClr val="tx1"/>
                </a:solidFill>
                <a:effectLst/>
                <a:latin typeface="Times New Roman" panose="02020603050405020304" pitchFamily="18" charset="0"/>
                <a:cs typeface="Times New Roman" panose="02020603050405020304" pitchFamily="18" charset="0"/>
              </a:rPr>
              <a:t>test favorable de la collecte de données via la </a:t>
            </a:r>
            <a:r>
              <a:rPr lang="fr-FR" sz="3200" dirty="0" err="1">
                <a:solidFill>
                  <a:schemeClr val="tx1"/>
                </a:solidFill>
                <a:effectLst/>
                <a:latin typeface="Times New Roman" panose="02020603050405020304" pitchFamily="18" charset="0"/>
                <a:cs typeface="Times New Roman" panose="02020603050405020304" pitchFamily="18" charset="0"/>
              </a:rPr>
              <a:t>Edanam</a:t>
            </a:r>
            <a:r>
              <a:rPr lang="fr-FR" sz="3200" dirty="0">
                <a:solidFill>
                  <a:schemeClr val="tx1"/>
                </a:solidFill>
                <a:effectLst/>
                <a:latin typeface="Times New Roman" panose="02020603050405020304" pitchFamily="18" charset="0"/>
                <a:cs typeface="Times New Roman" panose="02020603050405020304" pitchFamily="18" charset="0"/>
              </a:rPr>
              <a:t> Food et </a:t>
            </a:r>
            <a:r>
              <a:rPr lang="fr-FR" sz="3200" dirty="0" err="1">
                <a:solidFill>
                  <a:schemeClr val="tx1"/>
                </a:solidFill>
                <a:effectLst/>
                <a:latin typeface="Times New Roman" panose="02020603050405020304" pitchFamily="18" charset="0"/>
                <a:cs typeface="Times New Roman" panose="02020603050405020304" pitchFamily="18" charset="0"/>
              </a:rPr>
              <a:t>Grocery</a:t>
            </a:r>
            <a:r>
              <a:rPr lang="fr-FR" sz="3200" dirty="0">
                <a:solidFill>
                  <a:schemeClr val="tx1"/>
                </a:solidFill>
                <a:effectLst/>
                <a:latin typeface="Times New Roman" panose="02020603050405020304" pitchFamily="18" charset="0"/>
                <a:cs typeface="Times New Roman" panose="02020603050405020304" pitchFamily="18" charset="0"/>
              </a:rPr>
              <a:t> </a:t>
            </a:r>
            <a:r>
              <a:rPr lang="fr-FR" sz="3200" dirty="0" err="1">
                <a:solidFill>
                  <a:schemeClr val="tx1"/>
                </a:solidFill>
                <a:effectLst/>
                <a:latin typeface="Times New Roman" panose="02020603050405020304" pitchFamily="18" charset="0"/>
                <a:cs typeface="Times New Roman" panose="02020603050405020304" pitchFamily="18" charset="0"/>
              </a:rPr>
              <a:t>Database</a:t>
            </a:r>
            <a:r>
              <a:rPr lang="fr-FR" sz="3200" dirty="0">
                <a:solidFill>
                  <a:schemeClr val="tx1"/>
                </a:solidFill>
                <a:effectLst/>
                <a:latin typeface="Times New Roman" panose="02020603050405020304" pitchFamily="18" charset="0"/>
                <a:cs typeface="Times New Roman" panose="02020603050405020304" pitchFamily="18" charset="0"/>
              </a:rPr>
              <a:t> API</a:t>
            </a:r>
          </a:p>
        </p:txBody>
      </p:sp>
      <p:sp>
        <p:nvSpPr>
          <p:cNvPr id="14" name="object 14"/>
          <p:cNvSpPr txBox="1">
            <a:spLocks noGrp="1"/>
          </p:cNvSpPr>
          <p:nvPr>
            <p:ph type="title"/>
          </p:nvPr>
        </p:nvSpPr>
        <p:spPr>
          <a:xfrm>
            <a:off x="28574" y="50073"/>
            <a:ext cx="4238625" cy="627736"/>
          </a:xfrm>
          <a:prstGeom prst="rect">
            <a:avLst/>
          </a:prstGeom>
        </p:spPr>
        <p:txBody>
          <a:bodyPr vert="horz" wrap="square" lIns="0" tIns="12065" rIns="0" bIns="0" rtlCol="0">
            <a:spAutoFit/>
          </a:bodyPr>
          <a:lstStyle/>
          <a:p>
            <a:pPr marL="12700">
              <a:lnSpc>
                <a:spcPct val="100000"/>
              </a:lnSpc>
              <a:spcBef>
                <a:spcPts val="95"/>
              </a:spcBef>
            </a:pPr>
            <a:r>
              <a:rPr sz="4000" spc="-20" dirty="0">
                <a:solidFill>
                  <a:schemeClr val="tx1"/>
                </a:solidFill>
                <a:latin typeface="Times New Roman" panose="02020603050405020304" pitchFamily="18" charset="0"/>
                <a:cs typeface="Times New Roman" panose="02020603050405020304" pitchFamily="18" charset="0"/>
              </a:rPr>
              <a:t>CONCLUSION</a:t>
            </a:r>
            <a:endParaRPr sz="4000" dirty="0">
              <a:solidFill>
                <a:schemeClr val="tx1"/>
              </a:solidFill>
              <a:latin typeface="Times New Roman" panose="02020603050405020304" pitchFamily="18" charset="0"/>
              <a:cs typeface="Times New Roman" panose="02020603050405020304" pitchFamily="18" charset="0"/>
            </a:endParaRPr>
          </a:p>
        </p:txBody>
      </p:sp>
      <p:sp>
        <p:nvSpPr>
          <p:cNvPr id="20" name="object 20"/>
          <p:cNvSpPr txBox="1"/>
          <p:nvPr/>
        </p:nvSpPr>
        <p:spPr>
          <a:xfrm rot="10800000" flipV="1">
            <a:off x="11606974" y="6425943"/>
            <a:ext cx="302512" cy="228268"/>
          </a:xfrm>
          <a:prstGeom prst="rect">
            <a:avLst/>
          </a:prstGeom>
        </p:spPr>
        <p:txBody>
          <a:bodyPr vert="horz" wrap="square" lIns="0" tIns="12700" rIns="0" bIns="0" rtlCol="0">
            <a:spAutoFit/>
          </a:bodyPr>
          <a:lstStyle/>
          <a:p>
            <a:pPr marL="12700">
              <a:lnSpc>
                <a:spcPct val="100000"/>
              </a:lnSpc>
              <a:spcBef>
                <a:spcPts val="100"/>
              </a:spcBef>
            </a:pPr>
            <a:r>
              <a:rPr lang="fr-FR" sz="1400" dirty="0">
                <a:latin typeface="Calibri"/>
                <a:cs typeface="Calibri"/>
              </a:rPr>
              <a:t>«30</a:t>
            </a:r>
            <a:endParaRPr sz="1400" dirty="0">
              <a:latin typeface="Calibri"/>
              <a:cs typeface="Calibri"/>
            </a:endParaRPr>
          </a:p>
        </p:txBody>
      </p:sp>
      <p:pic>
        <p:nvPicPr>
          <p:cNvPr id="21" name="object 28">
            <a:extLst>
              <a:ext uri="{FF2B5EF4-FFF2-40B4-BE49-F238E27FC236}">
                <a16:creationId xmlns:a16="http://schemas.microsoft.com/office/drawing/2014/main" id="{73286241-8E54-CF6F-1414-6EF8935A7A5D}"/>
              </a:ext>
            </a:extLst>
          </p:cNvPr>
          <p:cNvPicPr/>
          <p:nvPr/>
        </p:nvPicPr>
        <p:blipFill>
          <a:blip r:embed="rId2" cstate="print"/>
          <a:stretch>
            <a:fillRect/>
          </a:stretch>
        </p:blipFill>
        <p:spPr>
          <a:xfrm>
            <a:off x="10974324" y="5236553"/>
            <a:ext cx="1217676" cy="749808"/>
          </a:xfrm>
          <a:prstGeom prst="rect">
            <a:avLst/>
          </a:prstGeom>
        </p:spPr>
      </p:pic>
      <p:pic>
        <p:nvPicPr>
          <p:cNvPr id="22" name="object 24">
            <a:extLst>
              <a:ext uri="{FF2B5EF4-FFF2-40B4-BE49-F238E27FC236}">
                <a16:creationId xmlns:a16="http://schemas.microsoft.com/office/drawing/2014/main" id="{D5D91273-EBA4-EBE1-1E20-7E5E5588E3A9}"/>
              </a:ext>
            </a:extLst>
          </p:cNvPr>
          <p:cNvPicPr/>
          <p:nvPr/>
        </p:nvPicPr>
        <p:blipFill>
          <a:blip r:embed="rId3" cstate="print"/>
          <a:stretch>
            <a:fillRect/>
          </a:stretch>
        </p:blipFill>
        <p:spPr>
          <a:xfrm>
            <a:off x="11106912" y="89743"/>
            <a:ext cx="1085088" cy="987551"/>
          </a:xfrm>
          <a:prstGeom prst="rect">
            <a:avLst/>
          </a:prstGeom>
        </p:spPr>
      </p:pic>
      <p:sp>
        <p:nvSpPr>
          <p:cNvPr id="23" name="object 10">
            <a:extLst>
              <a:ext uri="{FF2B5EF4-FFF2-40B4-BE49-F238E27FC236}">
                <a16:creationId xmlns:a16="http://schemas.microsoft.com/office/drawing/2014/main" id="{745BD944-9A47-9D58-C5E8-94A4D95CE7E6}"/>
              </a:ext>
            </a:extLst>
          </p:cNvPr>
          <p:cNvSpPr/>
          <p:nvPr/>
        </p:nvSpPr>
        <p:spPr>
          <a:xfrm>
            <a:off x="1" y="5236552"/>
            <a:ext cx="2514599" cy="162144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9" name="object 17">
            <a:extLst>
              <a:ext uri="{FF2B5EF4-FFF2-40B4-BE49-F238E27FC236}">
                <a16:creationId xmlns:a16="http://schemas.microsoft.com/office/drawing/2014/main" id="{1AC8B86E-D3F8-CA4E-EC84-85A583F3ED45}"/>
              </a:ext>
            </a:extLst>
          </p:cNvPr>
          <p:cNvSpPr/>
          <p:nvPr/>
        </p:nvSpPr>
        <p:spPr>
          <a:xfrm>
            <a:off x="3240912" y="5362710"/>
            <a:ext cx="7035673" cy="1247302"/>
          </a:xfrm>
          <a:custGeom>
            <a:avLst/>
            <a:gdLst/>
            <a:ahLst/>
            <a:cxnLst/>
            <a:rect l="l" t="t" r="r" b="b"/>
            <a:pathLst>
              <a:path w="7595870" h="1615439">
                <a:moveTo>
                  <a:pt x="7326376" y="0"/>
                </a:moveTo>
                <a:lnTo>
                  <a:pt x="269239" y="0"/>
                </a:lnTo>
                <a:lnTo>
                  <a:pt x="220838" y="4337"/>
                </a:lnTo>
                <a:lnTo>
                  <a:pt x="175285" y="16842"/>
                </a:lnTo>
                <a:lnTo>
                  <a:pt x="133340" y="36754"/>
                </a:lnTo>
                <a:lnTo>
                  <a:pt x="95763" y="63315"/>
                </a:lnTo>
                <a:lnTo>
                  <a:pt x="63315" y="95763"/>
                </a:lnTo>
                <a:lnTo>
                  <a:pt x="36754" y="133340"/>
                </a:lnTo>
                <a:lnTo>
                  <a:pt x="16842" y="175285"/>
                </a:lnTo>
                <a:lnTo>
                  <a:pt x="4337" y="220838"/>
                </a:lnTo>
                <a:lnTo>
                  <a:pt x="0" y="269240"/>
                </a:lnTo>
                <a:lnTo>
                  <a:pt x="0" y="1346200"/>
                </a:lnTo>
                <a:lnTo>
                  <a:pt x="4337" y="1394601"/>
                </a:lnTo>
                <a:lnTo>
                  <a:pt x="16842" y="1440154"/>
                </a:lnTo>
                <a:lnTo>
                  <a:pt x="36754" y="1482099"/>
                </a:lnTo>
                <a:lnTo>
                  <a:pt x="63315" y="1519676"/>
                </a:lnTo>
                <a:lnTo>
                  <a:pt x="95763" y="1552124"/>
                </a:lnTo>
                <a:lnTo>
                  <a:pt x="133340" y="1578685"/>
                </a:lnTo>
                <a:lnTo>
                  <a:pt x="175285" y="1598597"/>
                </a:lnTo>
                <a:lnTo>
                  <a:pt x="220838" y="1611102"/>
                </a:lnTo>
                <a:lnTo>
                  <a:pt x="269239" y="1615440"/>
                </a:lnTo>
                <a:lnTo>
                  <a:pt x="7326376" y="1615440"/>
                </a:lnTo>
                <a:lnTo>
                  <a:pt x="7374777" y="1611102"/>
                </a:lnTo>
                <a:lnTo>
                  <a:pt x="7420330" y="1598597"/>
                </a:lnTo>
                <a:lnTo>
                  <a:pt x="7462275" y="1578685"/>
                </a:lnTo>
                <a:lnTo>
                  <a:pt x="7499852" y="1552124"/>
                </a:lnTo>
                <a:lnTo>
                  <a:pt x="7532300" y="1519676"/>
                </a:lnTo>
                <a:lnTo>
                  <a:pt x="7558861" y="1482099"/>
                </a:lnTo>
                <a:lnTo>
                  <a:pt x="7578773" y="1440154"/>
                </a:lnTo>
                <a:lnTo>
                  <a:pt x="7591278" y="1394601"/>
                </a:lnTo>
                <a:lnTo>
                  <a:pt x="7595616" y="1346200"/>
                </a:lnTo>
                <a:lnTo>
                  <a:pt x="7595616" y="269240"/>
                </a:lnTo>
                <a:lnTo>
                  <a:pt x="7591278" y="220838"/>
                </a:lnTo>
                <a:lnTo>
                  <a:pt x="7578773" y="175285"/>
                </a:lnTo>
                <a:lnTo>
                  <a:pt x="7558861" y="133340"/>
                </a:lnTo>
                <a:lnTo>
                  <a:pt x="7532300" y="95763"/>
                </a:lnTo>
                <a:lnTo>
                  <a:pt x="7499852" y="63315"/>
                </a:lnTo>
                <a:lnTo>
                  <a:pt x="7462275" y="36754"/>
                </a:lnTo>
                <a:lnTo>
                  <a:pt x="7420330" y="16842"/>
                </a:lnTo>
                <a:lnTo>
                  <a:pt x="7374777" y="4337"/>
                </a:lnTo>
                <a:lnTo>
                  <a:pt x="7326376" y="0"/>
                </a:lnTo>
                <a:close/>
              </a:path>
            </a:pathLst>
          </a:custGeom>
          <a:solidFill>
            <a:srgbClr val="FFFFFF"/>
          </a:solidFill>
        </p:spPr>
        <p:txBody>
          <a:bodyPr wrap="square" lIns="0" tIns="0" rIns="0" bIns="0" rtlCol="0"/>
          <a:lstStyle/>
          <a:p>
            <a:endParaRPr/>
          </a:p>
        </p:txBody>
      </p:sp>
      <p:sp>
        <p:nvSpPr>
          <p:cNvPr id="10" name="object 16">
            <a:extLst>
              <a:ext uri="{FF2B5EF4-FFF2-40B4-BE49-F238E27FC236}">
                <a16:creationId xmlns:a16="http://schemas.microsoft.com/office/drawing/2014/main" id="{AFB8EEE6-9784-4097-56F4-6CFACFA04DEB}"/>
              </a:ext>
            </a:extLst>
          </p:cNvPr>
          <p:cNvSpPr/>
          <p:nvPr/>
        </p:nvSpPr>
        <p:spPr>
          <a:xfrm>
            <a:off x="3382897" y="5362710"/>
            <a:ext cx="6893688" cy="1434483"/>
          </a:xfrm>
          <a:custGeom>
            <a:avLst/>
            <a:gdLst/>
            <a:ahLst/>
            <a:cxnLst/>
            <a:rect l="l" t="t" r="r" b="b"/>
            <a:pathLst>
              <a:path w="7493634" h="1771014">
                <a:moveTo>
                  <a:pt x="7198359" y="0"/>
                </a:moveTo>
                <a:lnTo>
                  <a:pt x="295147" y="0"/>
                </a:lnTo>
                <a:lnTo>
                  <a:pt x="247289" y="3864"/>
                </a:lnTo>
                <a:lnTo>
                  <a:pt x="201883" y="15053"/>
                </a:lnTo>
                <a:lnTo>
                  <a:pt x="159539" y="32956"/>
                </a:lnTo>
                <a:lnTo>
                  <a:pt x="120865" y="56965"/>
                </a:lnTo>
                <a:lnTo>
                  <a:pt x="86471" y="86471"/>
                </a:lnTo>
                <a:lnTo>
                  <a:pt x="56965" y="120865"/>
                </a:lnTo>
                <a:lnTo>
                  <a:pt x="32956" y="159539"/>
                </a:lnTo>
                <a:lnTo>
                  <a:pt x="15053" y="201883"/>
                </a:lnTo>
                <a:lnTo>
                  <a:pt x="3864" y="247289"/>
                </a:lnTo>
                <a:lnTo>
                  <a:pt x="0" y="295148"/>
                </a:lnTo>
                <a:lnTo>
                  <a:pt x="0" y="1475739"/>
                </a:lnTo>
                <a:lnTo>
                  <a:pt x="3864" y="1523598"/>
                </a:lnTo>
                <a:lnTo>
                  <a:pt x="15053" y="1569004"/>
                </a:lnTo>
                <a:lnTo>
                  <a:pt x="32956" y="1611348"/>
                </a:lnTo>
                <a:lnTo>
                  <a:pt x="56965" y="1650022"/>
                </a:lnTo>
                <a:lnTo>
                  <a:pt x="86471" y="1684416"/>
                </a:lnTo>
                <a:lnTo>
                  <a:pt x="120865" y="1713922"/>
                </a:lnTo>
                <a:lnTo>
                  <a:pt x="159539" y="1737931"/>
                </a:lnTo>
                <a:lnTo>
                  <a:pt x="201883" y="1755834"/>
                </a:lnTo>
                <a:lnTo>
                  <a:pt x="247289" y="1767023"/>
                </a:lnTo>
                <a:lnTo>
                  <a:pt x="295147" y="1770888"/>
                </a:lnTo>
                <a:lnTo>
                  <a:pt x="7198359" y="1770888"/>
                </a:lnTo>
                <a:lnTo>
                  <a:pt x="7246218" y="1767023"/>
                </a:lnTo>
                <a:lnTo>
                  <a:pt x="7291624" y="1755834"/>
                </a:lnTo>
                <a:lnTo>
                  <a:pt x="7333968" y="1737931"/>
                </a:lnTo>
                <a:lnTo>
                  <a:pt x="7372642" y="1713922"/>
                </a:lnTo>
                <a:lnTo>
                  <a:pt x="7407036" y="1684416"/>
                </a:lnTo>
                <a:lnTo>
                  <a:pt x="7436542" y="1650022"/>
                </a:lnTo>
                <a:lnTo>
                  <a:pt x="7460551" y="1611348"/>
                </a:lnTo>
                <a:lnTo>
                  <a:pt x="7478454" y="1569004"/>
                </a:lnTo>
                <a:lnTo>
                  <a:pt x="7489643" y="1523598"/>
                </a:lnTo>
                <a:lnTo>
                  <a:pt x="7493508" y="1475739"/>
                </a:lnTo>
                <a:lnTo>
                  <a:pt x="7493508" y="295148"/>
                </a:lnTo>
                <a:lnTo>
                  <a:pt x="7489643" y="247289"/>
                </a:lnTo>
                <a:lnTo>
                  <a:pt x="7478454" y="201883"/>
                </a:lnTo>
                <a:lnTo>
                  <a:pt x="7460551" y="159539"/>
                </a:lnTo>
                <a:lnTo>
                  <a:pt x="7436542" y="120865"/>
                </a:lnTo>
                <a:lnTo>
                  <a:pt x="7407036" y="86471"/>
                </a:lnTo>
                <a:lnTo>
                  <a:pt x="7372642" y="56965"/>
                </a:lnTo>
                <a:lnTo>
                  <a:pt x="7333968" y="32956"/>
                </a:lnTo>
                <a:lnTo>
                  <a:pt x="7291624" y="15053"/>
                </a:lnTo>
                <a:lnTo>
                  <a:pt x="7246218" y="3864"/>
                </a:lnTo>
                <a:lnTo>
                  <a:pt x="7198359" y="0"/>
                </a:lnTo>
                <a:close/>
              </a:path>
            </a:pathLst>
          </a:custGeom>
          <a:solidFill>
            <a:srgbClr val="03AAAA"/>
          </a:solidFill>
        </p:spPr>
        <p:txBody>
          <a:bodyPr wrap="square" lIns="0" tIns="0" rIns="0" bIns="0" rtlCol="0"/>
          <a:lstStyle/>
          <a:p>
            <a:endParaRPr dirty="0"/>
          </a:p>
        </p:txBody>
      </p:sp>
      <p:sp>
        <p:nvSpPr>
          <p:cNvPr id="11" name="object 20">
            <a:extLst>
              <a:ext uri="{FF2B5EF4-FFF2-40B4-BE49-F238E27FC236}">
                <a16:creationId xmlns:a16="http://schemas.microsoft.com/office/drawing/2014/main" id="{158F0507-70B4-B19E-F193-A572D27A7BB5}"/>
              </a:ext>
            </a:extLst>
          </p:cNvPr>
          <p:cNvSpPr txBox="1">
            <a:spLocks/>
          </p:cNvSpPr>
          <p:nvPr/>
        </p:nvSpPr>
        <p:spPr>
          <a:xfrm>
            <a:off x="3595279" y="5673814"/>
            <a:ext cx="6468923" cy="752129"/>
          </a:xfrm>
          <a:prstGeom prst="rect">
            <a:avLst/>
          </a:prstGeom>
        </p:spPr>
        <p:txBody>
          <a:bodyPr vert="horz" wrap="square" lIns="0" tIns="13335" rIns="0" bIns="0" rtlCol="0">
            <a:spAutoFit/>
          </a:bodyPr>
          <a:lstStyle>
            <a:lvl1pPr>
              <a:defRPr sz="2400" b="1" i="0">
                <a:solidFill>
                  <a:schemeClr val="bg1"/>
                </a:solidFill>
                <a:latin typeface="Calibri"/>
                <a:ea typeface="+mj-ea"/>
                <a:cs typeface="Calibri"/>
              </a:defRPr>
            </a:lvl1pPr>
          </a:lstStyle>
          <a:p>
            <a:pPr marL="12700">
              <a:spcBef>
                <a:spcPts val="105"/>
              </a:spcBef>
            </a:pPr>
            <a:r>
              <a:rPr lang="fr-FR" sz="4800" kern="0" spc="-20" dirty="0">
                <a:solidFill>
                  <a:srgbClr val="000000"/>
                </a:solidFill>
                <a:latin typeface="Times New Roman" panose="02020603050405020304" pitchFamily="18" charset="0"/>
                <a:cs typeface="Times New Roman" panose="02020603050405020304" pitchFamily="18" charset="0"/>
              </a:rPr>
              <a:t>Merci</a:t>
            </a:r>
            <a:r>
              <a:rPr lang="fr-FR" sz="4800" kern="0" spc="-30" dirty="0">
                <a:solidFill>
                  <a:srgbClr val="000000"/>
                </a:solidFill>
                <a:latin typeface="Times New Roman" panose="02020603050405020304" pitchFamily="18" charset="0"/>
                <a:cs typeface="Times New Roman" panose="02020603050405020304" pitchFamily="18" charset="0"/>
              </a:rPr>
              <a:t> </a:t>
            </a:r>
            <a:r>
              <a:rPr lang="fr-FR" sz="4800" kern="0" dirty="0">
                <a:solidFill>
                  <a:srgbClr val="000000"/>
                </a:solidFill>
                <a:latin typeface="Times New Roman" panose="02020603050405020304" pitchFamily="18" charset="0"/>
                <a:cs typeface="Times New Roman" panose="02020603050405020304" pitchFamily="18" charset="0"/>
              </a:rPr>
              <a:t>de</a:t>
            </a:r>
            <a:r>
              <a:rPr lang="fr-FR" sz="4800" kern="0" spc="-25" dirty="0">
                <a:solidFill>
                  <a:srgbClr val="000000"/>
                </a:solidFill>
                <a:latin typeface="Times New Roman" panose="02020603050405020304" pitchFamily="18" charset="0"/>
                <a:cs typeface="Times New Roman" panose="02020603050405020304" pitchFamily="18" charset="0"/>
              </a:rPr>
              <a:t> votre</a:t>
            </a:r>
            <a:r>
              <a:rPr lang="fr-FR" sz="4800" kern="0" spc="-45" dirty="0">
                <a:solidFill>
                  <a:srgbClr val="000000"/>
                </a:solidFill>
                <a:latin typeface="Times New Roman" panose="02020603050405020304" pitchFamily="18" charset="0"/>
                <a:cs typeface="Times New Roman" panose="02020603050405020304" pitchFamily="18" charset="0"/>
              </a:rPr>
              <a:t> </a:t>
            </a:r>
            <a:r>
              <a:rPr lang="fr-FR" sz="4800" kern="0" spc="-25" dirty="0">
                <a:solidFill>
                  <a:srgbClr val="000000"/>
                </a:solidFill>
                <a:latin typeface="Times New Roman" panose="02020603050405020304" pitchFamily="18" charset="0"/>
                <a:cs typeface="Times New Roman" panose="02020603050405020304" pitchFamily="18" charset="0"/>
              </a:rPr>
              <a:t>attention</a:t>
            </a:r>
            <a:endParaRPr lang="fr-FR" sz="48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52400" y="52629"/>
            <a:ext cx="5333999" cy="444352"/>
          </a:xfrm>
          <a:prstGeom prst="rect">
            <a:avLst/>
          </a:prstGeom>
        </p:spPr>
        <p:txBody>
          <a:bodyPr vert="horz" wrap="square" lIns="0" tIns="13335" rIns="0" bIns="0" rtlCol="0">
            <a:spAutoFit/>
          </a:bodyPr>
          <a:lstStyle/>
          <a:p>
            <a:pPr marL="599440" marR="5080" indent="-586740">
              <a:lnSpc>
                <a:spcPct val="100000"/>
              </a:lnSpc>
              <a:spcBef>
                <a:spcPts val="105"/>
              </a:spcBef>
            </a:pPr>
            <a:r>
              <a:rPr lang="fr-FR" sz="2800" b="1" spc="-15" dirty="0">
                <a:latin typeface="Times New Roman" panose="02020603050405020304" pitchFamily="18" charset="0"/>
                <a:cs typeface="Times New Roman" panose="02020603050405020304" pitchFamily="18" charset="0"/>
              </a:rPr>
              <a:t>Le</a:t>
            </a:r>
            <a:r>
              <a:rPr sz="2800" b="1" spc="-65"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jeu </a:t>
            </a:r>
            <a:r>
              <a:rPr sz="2800" b="1" spc="-705" dirty="0">
                <a:latin typeface="Times New Roman" panose="02020603050405020304" pitchFamily="18" charset="0"/>
                <a:cs typeface="Times New Roman" panose="02020603050405020304" pitchFamily="18" charset="0"/>
              </a:rPr>
              <a:t> </a:t>
            </a:r>
            <a:r>
              <a:rPr sz="2800" b="1" dirty="0">
                <a:latin typeface="Times New Roman" panose="02020603050405020304" pitchFamily="18" charset="0"/>
                <a:cs typeface="Times New Roman" panose="02020603050405020304" pitchFamily="18" charset="0"/>
              </a:rPr>
              <a:t>de</a:t>
            </a:r>
            <a:r>
              <a:rPr sz="2800" b="1" spc="-20"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données</a:t>
            </a:r>
            <a:endParaRPr sz="2800" dirty="0">
              <a:latin typeface="Times New Roman" panose="02020603050405020304" pitchFamily="18" charset="0"/>
              <a:cs typeface="Times New Roman" panose="02020603050405020304" pitchFamily="18" charset="0"/>
            </a:endParaRPr>
          </a:p>
        </p:txBody>
      </p:sp>
      <p:sp>
        <p:nvSpPr>
          <p:cNvPr id="24" name="object 24"/>
          <p:cNvSpPr txBox="1"/>
          <p:nvPr/>
        </p:nvSpPr>
        <p:spPr>
          <a:xfrm>
            <a:off x="11683365" y="6513068"/>
            <a:ext cx="11620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Calibri"/>
                <a:cs typeface="Calibri"/>
              </a:rPr>
              <a:t>4</a:t>
            </a:r>
            <a:endParaRPr sz="1400">
              <a:latin typeface="Calibri"/>
              <a:cs typeface="Calibri"/>
            </a:endParaRPr>
          </a:p>
        </p:txBody>
      </p:sp>
      <p:pic>
        <p:nvPicPr>
          <p:cNvPr id="25" name="object 6">
            <a:extLst>
              <a:ext uri="{FF2B5EF4-FFF2-40B4-BE49-F238E27FC236}">
                <a16:creationId xmlns:a16="http://schemas.microsoft.com/office/drawing/2014/main" id="{F04603BA-22BB-6695-BB23-B30249001307}"/>
              </a:ext>
            </a:extLst>
          </p:cNvPr>
          <p:cNvPicPr/>
          <p:nvPr/>
        </p:nvPicPr>
        <p:blipFill>
          <a:blip r:embed="rId2" cstate="print"/>
          <a:stretch>
            <a:fillRect/>
          </a:stretch>
        </p:blipFill>
        <p:spPr>
          <a:xfrm>
            <a:off x="11016996" y="5410200"/>
            <a:ext cx="1144524" cy="705612"/>
          </a:xfrm>
          <a:prstGeom prst="rect">
            <a:avLst/>
          </a:prstGeom>
        </p:spPr>
      </p:pic>
      <p:sp>
        <p:nvSpPr>
          <p:cNvPr id="26" name="object 10">
            <a:extLst>
              <a:ext uri="{FF2B5EF4-FFF2-40B4-BE49-F238E27FC236}">
                <a16:creationId xmlns:a16="http://schemas.microsoft.com/office/drawing/2014/main" id="{ED5DD321-E7C8-B5D7-A144-6A5A20A283F7}"/>
              </a:ext>
            </a:extLst>
          </p:cNvPr>
          <p:cNvSpPr/>
          <p:nvPr/>
        </p:nvSpPr>
        <p:spPr>
          <a:xfrm>
            <a:off x="1" y="4876800"/>
            <a:ext cx="3047999" cy="1981200"/>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28" name="ZoneTexte 27">
            <a:extLst>
              <a:ext uri="{FF2B5EF4-FFF2-40B4-BE49-F238E27FC236}">
                <a16:creationId xmlns:a16="http://schemas.microsoft.com/office/drawing/2014/main" id="{4B84739D-4AA9-07E7-7272-289F22062B83}"/>
              </a:ext>
            </a:extLst>
          </p:cNvPr>
          <p:cNvSpPr txBox="1"/>
          <p:nvPr/>
        </p:nvSpPr>
        <p:spPr>
          <a:xfrm>
            <a:off x="6553199" y="381000"/>
            <a:ext cx="5246371" cy="4401205"/>
          </a:xfrm>
          <a:prstGeom prst="rect">
            <a:avLst/>
          </a:prstGeom>
          <a:noFill/>
        </p:spPr>
        <p:txBody>
          <a:bodyPr wrap="square">
            <a:spAutoFit/>
          </a:bodyPr>
          <a:lstStyle/>
          <a:p>
            <a:pPr marL="457200" indent="-457200">
              <a:buFont typeface="Wingdings" pitchFamily="2" charset="2"/>
              <a:buChar char="v"/>
            </a:pPr>
            <a:r>
              <a:rPr lang="fr-FR" sz="2800" spc="-5" dirty="0">
                <a:uFill>
                  <a:solidFill>
                    <a:srgbClr val="000000"/>
                  </a:solidFill>
                </a:uFill>
                <a:latin typeface="Times New Roman" panose="02020603050405020304" pitchFamily="18" charset="0"/>
                <a:cs typeface="Times New Roman" panose="02020603050405020304" pitchFamily="18" charset="0"/>
              </a:rPr>
              <a:t>Données</a:t>
            </a:r>
            <a:r>
              <a:rPr lang="fr-FR" sz="2800" spc="-30" dirty="0">
                <a:uFill>
                  <a:solidFill>
                    <a:srgbClr val="000000"/>
                  </a:solidFill>
                </a:uFill>
                <a:latin typeface="Times New Roman" panose="02020603050405020304" pitchFamily="18" charset="0"/>
                <a:cs typeface="Times New Roman" panose="02020603050405020304" pitchFamily="18" charset="0"/>
              </a:rPr>
              <a:t> </a:t>
            </a:r>
            <a:r>
              <a:rPr lang="fr-FR" sz="2800" dirty="0">
                <a:uFill>
                  <a:solidFill>
                    <a:srgbClr val="000000"/>
                  </a:solidFill>
                </a:uFill>
                <a:latin typeface="Times New Roman" panose="02020603050405020304" pitchFamily="18" charset="0"/>
                <a:cs typeface="Times New Roman" panose="02020603050405020304" pitchFamily="18" charset="0"/>
              </a:rPr>
              <a:t>à </a:t>
            </a:r>
            <a:r>
              <a:rPr lang="fr-FR" sz="2800" spc="-5" dirty="0">
                <a:uFill>
                  <a:solidFill>
                    <a:srgbClr val="000000"/>
                  </a:solidFill>
                </a:uFill>
                <a:latin typeface="Times New Roman" panose="02020603050405020304" pitchFamily="18" charset="0"/>
                <a:cs typeface="Times New Roman" panose="02020603050405020304" pitchFamily="18" charset="0"/>
              </a:rPr>
              <a:t>disposition</a:t>
            </a:r>
            <a:r>
              <a:rPr lang="fr-FR" sz="2800" spc="10" dirty="0">
                <a:uFill>
                  <a:solidFill>
                    <a:srgbClr val="000000"/>
                  </a:solidFill>
                </a:uFill>
                <a:latin typeface="Times New Roman" panose="02020603050405020304" pitchFamily="18" charset="0"/>
                <a:cs typeface="Times New Roman" panose="02020603050405020304" pitchFamily="18" charset="0"/>
              </a:rPr>
              <a:t> </a:t>
            </a:r>
            <a:r>
              <a:rPr lang="fr-FR" sz="2800" dirty="0">
                <a:latin typeface="Times New Roman" panose="02020603050405020304" pitchFamily="18" charset="0"/>
                <a:cs typeface="Times New Roman" panose="02020603050405020304" pitchFamily="18" charset="0"/>
              </a:rPr>
              <a:t>:</a:t>
            </a:r>
            <a:r>
              <a:rPr lang="fr-FR" sz="2800" spc="5" dirty="0">
                <a:latin typeface="Times New Roman" panose="02020603050405020304" pitchFamily="18" charset="0"/>
                <a:cs typeface="Times New Roman" panose="02020603050405020304" pitchFamily="18" charset="0"/>
              </a:rPr>
              <a:t> </a:t>
            </a:r>
            <a:r>
              <a:rPr lang="fr-FR" sz="2800" dirty="0">
                <a:latin typeface="Times New Roman" panose="02020603050405020304" pitchFamily="18" charset="0"/>
                <a:cs typeface="Times New Roman" panose="02020603050405020304" pitchFamily="18" charset="0"/>
              </a:rPr>
              <a:t>1</a:t>
            </a:r>
            <a:r>
              <a:rPr lang="fr-FR" sz="2800" spc="-25" dirty="0">
                <a:latin typeface="Times New Roman" panose="02020603050405020304" pitchFamily="18" charset="0"/>
                <a:cs typeface="Times New Roman" panose="02020603050405020304" pitchFamily="18" charset="0"/>
              </a:rPr>
              <a:t> </a:t>
            </a:r>
            <a:r>
              <a:rPr lang="fr-FR" sz="2800" spc="-10" dirty="0">
                <a:latin typeface="Times New Roman" panose="02020603050405020304" pitchFamily="18" charset="0"/>
                <a:cs typeface="Times New Roman" panose="02020603050405020304" pitchFamily="18" charset="0"/>
              </a:rPr>
              <a:t>fichiers</a:t>
            </a:r>
            <a:r>
              <a:rPr lang="fr-FR" sz="2800" spc="25" dirty="0">
                <a:latin typeface="Times New Roman" panose="02020603050405020304" pitchFamily="18" charset="0"/>
                <a:cs typeface="Times New Roman" panose="02020603050405020304" pitchFamily="18" charset="0"/>
              </a:rPr>
              <a:t> </a:t>
            </a:r>
            <a:r>
              <a:rPr lang="fr-FR" sz="2800" spc="-5" dirty="0">
                <a:latin typeface="Times New Roman" panose="02020603050405020304" pitchFamily="18" charset="0"/>
                <a:cs typeface="Times New Roman" panose="02020603050405020304" pitchFamily="18" charset="0"/>
              </a:rPr>
              <a:t>.csv</a:t>
            </a:r>
          </a:p>
          <a:p>
            <a:pPr marL="457200" indent="-457200">
              <a:buFont typeface="Wingdings" pitchFamily="2" charset="2"/>
              <a:buChar char="v"/>
            </a:pPr>
            <a:r>
              <a:rPr lang="fr-FR" sz="2800" dirty="0">
                <a:effectLst/>
                <a:latin typeface="Times New Roman" panose="02020603050405020304" pitchFamily="18" charset="0"/>
                <a:cs typeface="Times New Roman" panose="02020603050405020304" pitchFamily="18" charset="0"/>
              </a:rPr>
              <a:t>1 table, 1050 produits, </a:t>
            </a:r>
            <a:r>
              <a:rPr lang="fr-FR" sz="2800" spc="-5" dirty="0">
                <a:latin typeface="Times New Roman" panose="02020603050405020304" pitchFamily="18" charset="0"/>
                <a:cs typeface="Times New Roman" panose="02020603050405020304" pitchFamily="18" charset="0"/>
              </a:rPr>
              <a:t>15</a:t>
            </a:r>
            <a:r>
              <a:rPr lang="fr-FR" sz="2800" spc="-20" dirty="0">
                <a:latin typeface="Times New Roman" panose="02020603050405020304" pitchFamily="18" charset="0"/>
                <a:cs typeface="Times New Roman" panose="02020603050405020304" pitchFamily="18" charset="0"/>
              </a:rPr>
              <a:t> </a:t>
            </a:r>
            <a:r>
              <a:rPr lang="fr-FR" sz="2800" spc="-5" dirty="0">
                <a:latin typeface="Times New Roman" panose="02020603050405020304" pitchFamily="18" charset="0"/>
                <a:cs typeface="Times New Roman" panose="02020603050405020304" pitchFamily="18" charset="0"/>
              </a:rPr>
              <a:t>variables</a:t>
            </a:r>
            <a:r>
              <a:rPr lang="fr-FR" sz="2800" dirty="0">
                <a:effectLst/>
                <a:latin typeface="Times New Roman" panose="02020603050405020304" pitchFamily="18" charset="0"/>
                <a:cs typeface="Times New Roman" panose="02020603050405020304" pitchFamily="18" charset="0"/>
              </a:rPr>
              <a:t> image &amp; description</a:t>
            </a:r>
          </a:p>
          <a:p>
            <a:pPr marL="457200" indent="-457200">
              <a:buFont typeface="Wingdings" pitchFamily="2" charset="2"/>
              <a:buChar char="v"/>
            </a:pPr>
            <a:r>
              <a:rPr lang="fr-FR" sz="2800" dirty="0">
                <a:effectLst/>
                <a:latin typeface="Times New Roman" panose="02020603050405020304" pitchFamily="18" charset="0"/>
                <a:cs typeface="Times New Roman" panose="02020603050405020304" pitchFamily="18" charset="0"/>
              </a:rPr>
              <a:t>1er niveau de catégories (/3) : 7 catégories chacune de 150 produits</a:t>
            </a:r>
          </a:p>
          <a:p>
            <a:pPr marL="457200" indent="-457200">
              <a:buFont typeface="Wingdings" pitchFamily="2" charset="2"/>
              <a:buChar char="v"/>
            </a:pPr>
            <a:r>
              <a:rPr lang="fr-FR" sz="2800" dirty="0">
                <a:effectLst/>
                <a:latin typeface="Times New Roman" panose="02020603050405020304" pitchFamily="18" charset="0"/>
                <a:cs typeface="Times New Roman" panose="02020603050405020304" pitchFamily="18" charset="0"/>
              </a:rPr>
              <a:t>0 doublons, 0 valeurs manquantes sur les identifiants, les images et les descriptions</a:t>
            </a:r>
          </a:p>
        </p:txBody>
      </p:sp>
      <p:pic>
        <p:nvPicPr>
          <p:cNvPr id="30" name="Image 29" descr="Une image contenant texte, capture d’écran, Caractère coloré, ligne&#10;&#10;Description générée automatiquement">
            <a:extLst>
              <a:ext uri="{FF2B5EF4-FFF2-40B4-BE49-F238E27FC236}">
                <a16:creationId xmlns:a16="http://schemas.microsoft.com/office/drawing/2014/main" id="{D0E9A10F-DBE2-85A3-366A-13FC1A452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 y="1059439"/>
            <a:ext cx="6557319" cy="3276600"/>
          </a:xfrm>
          <a:prstGeom prst="rect">
            <a:avLst/>
          </a:prstGeom>
        </p:spPr>
      </p:pic>
      <p:pic>
        <p:nvPicPr>
          <p:cNvPr id="31" name="object 24">
            <a:extLst>
              <a:ext uri="{FF2B5EF4-FFF2-40B4-BE49-F238E27FC236}">
                <a16:creationId xmlns:a16="http://schemas.microsoft.com/office/drawing/2014/main" id="{D30857AF-0615-22F1-C454-E0D7F6D45EF6}"/>
              </a:ext>
            </a:extLst>
          </p:cNvPr>
          <p:cNvPicPr/>
          <p:nvPr/>
        </p:nvPicPr>
        <p:blipFill>
          <a:blip r:embed="rId4" cstate="print"/>
          <a:stretch>
            <a:fillRect/>
          </a:stretch>
        </p:blipFill>
        <p:spPr>
          <a:xfrm>
            <a:off x="11093423" y="52629"/>
            <a:ext cx="1085088" cy="9875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object 13"/>
          <p:cNvPicPr/>
          <p:nvPr/>
        </p:nvPicPr>
        <p:blipFill>
          <a:blip r:embed="rId2" cstate="print"/>
          <a:stretch>
            <a:fillRect/>
          </a:stretch>
        </p:blipFill>
        <p:spPr>
          <a:xfrm>
            <a:off x="10950731" y="5511180"/>
            <a:ext cx="1183170" cy="763301"/>
          </a:xfrm>
          <a:prstGeom prst="rect">
            <a:avLst/>
          </a:prstGeom>
        </p:spPr>
      </p:pic>
      <p:sp>
        <p:nvSpPr>
          <p:cNvPr id="23" name="object 23"/>
          <p:cNvSpPr txBox="1">
            <a:spLocks noGrp="1"/>
          </p:cNvSpPr>
          <p:nvPr>
            <p:ph type="title"/>
          </p:nvPr>
        </p:nvSpPr>
        <p:spPr>
          <a:xfrm>
            <a:off x="6712" y="12622"/>
            <a:ext cx="7003688" cy="443070"/>
          </a:xfrm>
          <a:prstGeom prst="rect">
            <a:avLst/>
          </a:prstGeom>
        </p:spPr>
        <p:txBody>
          <a:bodyPr vert="horz" wrap="square" lIns="0" tIns="12065" rIns="0" bIns="0" rtlCol="0">
            <a:spAutoFit/>
          </a:bodyPr>
          <a:lstStyle/>
          <a:p>
            <a:pPr marL="12700">
              <a:spcBef>
                <a:spcPts val="95"/>
              </a:spcBef>
            </a:pPr>
            <a:r>
              <a:rPr lang="fr-FR" sz="2800" spc="-15" dirty="0">
                <a:solidFill>
                  <a:schemeClr val="tx1"/>
                </a:solidFill>
                <a:latin typeface="Times New Roman" panose="02020603050405020304" pitchFamily="18" charset="0"/>
                <a:cs typeface="Times New Roman" panose="02020603050405020304" pitchFamily="18" charset="0"/>
              </a:rPr>
              <a:t>Etude de f</a:t>
            </a:r>
            <a:r>
              <a:rPr sz="2800" spc="-15" dirty="0" err="1">
                <a:solidFill>
                  <a:schemeClr val="tx1"/>
                </a:solidFill>
                <a:latin typeface="Times New Roman" panose="02020603050405020304" pitchFamily="18" charset="0"/>
                <a:cs typeface="Times New Roman" panose="02020603050405020304" pitchFamily="18" charset="0"/>
              </a:rPr>
              <a:t>aisabilité</a:t>
            </a:r>
            <a:r>
              <a:rPr sz="2800" spc="-5" dirty="0">
                <a:solidFill>
                  <a:schemeClr val="tx1"/>
                </a:solidFill>
                <a:latin typeface="Times New Roman" panose="02020603050405020304" pitchFamily="18" charset="0"/>
                <a:cs typeface="Times New Roman" panose="02020603050405020304" pitchFamily="18" charset="0"/>
              </a:rPr>
              <a:t> via</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les</a:t>
            </a:r>
            <a:r>
              <a:rPr lang="fr-FR" sz="2800" spc="-5" dirty="0">
                <a:solidFill>
                  <a:schemeClr val="tx1"/>
                </a:solidFill>
                <a:latin typeface="Times New Roman" panose="02020603050405020304" pitchFamily="18" charset="0"/>
                <a:cs typeface="Times New Roman" panose="02020603050405020304" pitchFamily="18" charset="0"/>
              </a:rPr>
              <a:t> </a:t>
            </a:r>
            <a:r>
              <a:rPr lang="fr-FR" sz="2800" b="1" spc="-10" dirty="0">
                <a:solidFill>
                  <a:schemeClr val="tx1"/>
                </a:solidFill>
                <a:latin typeface="Times New Roman" panose="02020603050405020304" pitchFamily="18" charset="0"/>
                <a:cs typeface="Times New Roman" panose="02020603050405020304" pitchFamily="18" charset="0"/>
              </a:rPr>
              <a:t>données </a:t>
            </a:r>
            <a:r>
              <a:rPr lang="fr-FR" sz="2800" b="1" spc="-5" dirty="0">
                <a:solidFill>
                  <a:schemeClr val="tx1"/>
                </a:solidFill>
                <a:latin typeface="Times New Roman" panose="02020603050405020304" pitchFamily="18" charset="0"/>
                <a:cs typeface="Times New Roman" panose="02020603050405020304" pitchFamily="18" charset="0"/>
              </a:rPr>
              <a:t> </a:t>
            </a:r>
            <a:r>
              <a:rPr lang="fr-FR" sz="2800" b="1" spc="-40" dirty="0">
                <a:solidFill>
                  <a:schemeClr val="tx1"/>
                </a:solidFill>
                <a:latin typeface="Times New Roman" panose="02020603050405020304" pitchFamily="18" charset="0"/>
                <a:cs typeface="Times New Roman" panose="02020603050405020304" pitchFamily="18" charset="0"/>
              </a:rPr>
              <a:t>t</a:t>
            </a:r>
            <a:r>
              <a:rPr lang="fr-FR" sz="2800" b="1" spc="-60" dirty="0">
                <a:solidFill>
                  <a:schemeClr val="tx1"/>
                </a:solidFill>
                <a:latin typeface="Times New Roman" panose="02020603050405020304" pitchFamily="18" charset="0"/>
                <a:cs typeface="Times New Roman" panose="02020603050405020304" pitchFamily="18" charset="0"/>
              </a:rPr>
              <a:t>e</a:t>
            </a:r>
            <a:r>
              <a:rPr lang="fr-FR" sz="2800" b="1" spc="-10" dirty="0">
                <a:solidFill>
                  <a:schemeClr val="tx1"/>
                </a:solidFill>
                <a:latin typeface="Times New Roman" panose="02020603050405020304" pitchFamily="18" charset="0"/>
                <a:cs typeface="Times New Roman" panose="02020603050405020304" pitchFamily="18" charset="0"/>
              </a:rPr>
              <a:t>xtuel</a:t>
            </a:r>
            <a:r>
              <a:rPr lang="fr-FR" sz="2800" b="1" spc="-15" dirty="0">
                <a:solidFill>
                  <a:schemeClr val="tx1"/>
                </a:solidFill>
                <a:latin typeface="Times New Roman" panose="02020603050405020304" pitchFamily="18" charset="0"/>
                <a:cs typeface="Times New Roman" panose="02020603050405020304" pitchFamily="18" charset="0"/>
              </a:rPr>
              <a:t>l</a:t>
            </a:r>
            <a:r>
              <a:rPr lang="fr-FR" sz="2800" b="1" spc="-10" dirty="0">
                <a:solidFill>
                  <a:schemeClr val="tx1"/>
                </a:solidFill>
                <a:latin typeface="Times New Roman" panose="02020603050405020304" pitchFamily="18" charset="0"/>
                <a:cs typeface="Times New Roman" panose="02020603050405020304" pitchFamily="18" charset="0"/>
              </a:rPr>
              <a:t>es</a:t>
            </a:r>
            <a:endParaRPr sz="2800" dirty="0">
              <a:solidFill>
                <a:schemeClr val="tx1"/>
              </a:solidFill>
              <a:latin typeface="Times New Roman" panose="02020603050405020304" pitchFamily="18" charset="0"/>
              <a:cs typeface="Times New Roman" panose="02020603050405020304" pitchFamily="18" charset="0"/>
            </a:endParaRPr>
          </a:p>
        </p:txBody>
      </p:sp>
      <p:sp>
        <p:nvSpPr>
          <p:cNvPr id="48" name="object 48"/>
          <p:cNvSpPr txBox="1"/>
          <p:nvPr/>
        </p:nvSpPr>
        <p:spPr>
          <a:xfrm>
            <a:off x="447548" y="4091685"/>
            <a:ext cx="89471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S</a:t>
            </a:r>
            <a:r>
              <a:rPr sz="1800" b="1" spc="-25" dirty="0">
                <a:solidFill>
                  <a:srgbClr val="FFFFFF"/>
                </a:solidFill>
                <a:latin typeface="Calibri"/>
                <a:cs typeface="Calibri"/>
              </a:rPr>
              <a:t>t</a:t>
            </a:r>
            <a:r>
              <a:rPr sz="1800" b="1" dirty="0">
                <a:solidFill>
                  <a:srgbClr val="FFFFFF"/>
                </a:solidFill>
                <a:latin typeface="Calibri"/>
                <a:cs typeface="Calibri"/>
              </a:rPr>
              <a:t>e</a:t>
            </a:r>
            <a:r>
              <a:rPr sz="1800" b="1" spc="-5" dirty="0">
                <a:solidFill>
                  <a:srgbClr val="FFFFFF"/>
                </a:solidFill>
                <a:latin typeface="Calibri"/>
                <a:cs typeface="Calibri"/>
              </a:rPr>
              <a:t>mm</a:t>
            </a:r>
            <a:r>
              <a:rPr sz="1800" b="1" dirty="0">
                <a:solidFill>
                  <a:srgbClr val="FFFFFF"/>
                </a:solidFill>
                <a:latin typeface="Calibri"/>
                <a:cs typeface="Calibri"/>
              </a:rPr>
              <a:t>er</a:t>
            </a:r>
            <a:endParaRPr sz="1800" dirty="0">
              <a:latin typeface="Calibri"/>
              <a:cs typeface="Calibri"/>
            </a:endParaRPr>
          </a:p>
        </p:txBody>
      </p:sp>
      <p:sp>
        <p:nvSpPr>
          <p:cNvPr id="50" name="object 50"/>
          <p:cNvSpPr txBox="1"/>
          <p:nvPr/>
        </p:nvSpPr>
        <p:spPr>
          <a:xfrm>
            <a:off x="337515" y="4740402"/>
            <a:ext cx="114427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Lemmatiser</a:t>
            </a:r>
            <a:endParaRPr sz="1800" dirty="0">
              <a:latin typeface="Calibri"/>
              <a:cs typeface="Calibri"/>
            </a:endParaRPr>
          </a:p>
        </p:txBody>
      </p:sp>
      <p:sp>
        <p:nvSpPr>
          <p:cNvPr id="53" name="object 53"/>
          <p:cNvSpPr/>
          <p:nvPr/>
        </p:nvSpPr>
        <p:spPr>
          <a:xfrm>
            <a:off x="2074164" y="1645920"/>
            <a:ext cx="219710" cy="753110"/>
          </a:xfrm>
          <a:custGeom>
            <a:avLst/>
            <a:gdLst/>
            <a:ahLst/>
            <a:cxnLst/>
            <a:rect l="l" t="t" r="r" b="b"/>
            <a:pathLst>
              <a:path w="219710" h="753110">
                <a:moveTo>
                  <a:pt x="0" y="0"/>
                </a:moveTo>
                <a:lnTo>
                  <a:pt x="0" y="752855"/>
                </a:lnTo>
                <a:lnTo>
                  <a:pt x="219456" y="376427"/>
                </a:lnTo>
                <a:lnTo>
                  <a:pt x="0" y="0"/>
                </a:lnTo>
                <a:close/>
              </a:path>
            </a:pathLst>
          </a:custGeom>
          <a:solidFill>
            <a:srgbClr val="FFFFFF"/>
          </a:solidFill>
        </p:spPr>
        <p:txBody>
          <a:bodyPr wrap="square" lIns="0" tIns="0" rIns="0" bIns="0" rtlCol="0"/>
          <a:lstStyle/>
          <a:p>
            <a:endParaRPr/>
          </a:p>
        </p:txBody>
      </p:sp>
      <p:graphicFrame>
        <p:nvGraphicFramePr>
          <p:cNvPr id="87" name="Diagramme 86">
            <a:extLst>
              <a:ext uri="{FF2B5EF4-FFF2-40B4-BE49-F238E27FC236}">
                <a16:creationId xmlns:a16="http://schemas.microsoft.com/office/drawing/2014/main" id="{ACFF1A2E-7FDF-300B-52E8-C181D4978697}"/>
              </a:ext>
            </a:extLst>
          </p:cNvPr>
          <p:cNvGraphicFramePr/>
          <p:nvPr>
            <p:extLst>
              <p:ext uri="{D42A27DB-BD31-4B8C-83A1-F6EECF244321}">
                <p14:modId xmlns:p14="http://schemas.microsoft.com/office/powerpoint/2010/main" val="3021623067"/>
              </p:ext>
            </p:extLst>
          </p:nvPr>
        </p:nvGraphicFramePr>
        <p:xfrm>
          <a:off x="2047748" y="2019262"/>
          <a:ext cx="10144252" cy="4444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9" name="Diagramme 88">
            <a:extLst>
              <a:ext uri="{FF2B5EF4-FFF2-40B4-BE49-F238E27FC236}">
                <a16:creationId xmlns:a16="http://schemas.microsoft.com/office/drawing/2014/main" id="{06B7C723-0E69-54FF-FC3D-618F59B2604A}"/>
              </a:ext>
            </a:extLst>
          </p:cNvPr>
          <p:cNvGraphicFramePr/>
          <p:nvPr>
            <p:extLst>
              <p:ext uri="{D42A27DB-BD31-4B8C-83A1-F6EECF244321}">
                <p14:modId xmlns:p14="http://schemas.microsoft.com/office/powerpoint/2010/main" val="1318916797"/>
              </p:ext>
            </p:extLst>
          </p:nvPr>
        </p:nvGraphicFramePr>
        <p:xfrm>
          <a:off x="152400" y="3860291"/>
          <a:ext cx="1752600" cy="818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3" name="object 83"/>
          <p:cNvSpPr txBox="1">
            <a:spLocks noGrp="1"/>
          </p:cNvSpPr>
          <p:nvPr>
            <p:ph type="sldNum" sz="quarter" idx="7"/>
          </p:nvPr>
        </p:nvSpPr>
        <p:spPr>
          <a:prstGeom prst="rect">
            <a:avLst/>
          </a:prstGeom>
        </p:spPr>
        <p:txBody>
          <a:bodyPr vert="horz" wrap="square" lIns="0" tIns="0" rIns="0" bIns="0" rtlCol="0">
            <a:spAutoFit/>
          </a:bodyPr>
          <a:lstStyle/>
          <a:p>
            <a:pPr marL="127635">
              <a:lnSpc>
                <a:spcPts val="1435"/>
              </a:lnSpc>
            </a:pPr>
            <a:fld id="{81D60167-4931-47E6-BA6A-407CBD079E47}" type="slidenum">
              <a:rPr dirty="0"/>
              <a:t>5</a:t>
            </a:fld>
            <a:endParaRPr dirty="0"/>
          </a:p>
        </p:txBody>
      </p:sp>
      <p:sp>
        <p:nvSpPr>
          <p:cNvPr id="88" name="ZoneTexte 87">
            <a:extLst>
              <a:ext uri="{FF2B5EF4-FFF2-40B4-BE49-F238E27FC236}">
                <a16:creationId xmlns:a16="http://schemas.microsoft.com/office/drawing/2014/main" id="{EBFA561B-AD7E-D06A-0241-225E20F6B9CF}"/>
              </a:ext>
            </a:extLst>
          </p:cNvPr>
          <p:cNvSpPr txBox="1"/>
          <p:nvPr/>
        </p:nvSpPr>
        <p:spPr>
          <a:xfrm>
            <a:off x="2710610" y="540944"/>
            <a:ext cx="6642108" cy="2677656"/>
          </a:xfrm>
          <a:prstGeom prst="rect">
            <a:avLst/>
          </a:prstGeom>
          <a:noFill/>
        </p:spPr>
        <p:txBody>
          <a:bodyPr wrap="square" rtlCol="0">
            <a:spAutoFit/>
          </a:bodyPr>
          <a:lstStyle/>
          <a:p>
            <a:r>
              <a:rPr lang="fr-FR" sz="2800" b="1" dirty="0">
                <a:latin typeface="Times New Roman" panose="02020603050405020304" pitchFamily="18" charset="0"/>
                <a:cs typeface="Times New Roman" panose="02020603050405020304" pitchFamily="18" charset="0"/>
              </a:rPr>
              <a:t>Bag</a:t>
            </a:r>
            <a:r>
              <a:rPr lang="fr-FR" sz="2800" b="1" spc="-40" dirty="0">
                <a:latin typeface="Times New Roman" panose="02020603050405020304" pitchFamily="18" charset="0"/>
                <a:cs typeface="Times New Roman" panose="02020603050405020304" pitchFamily="18" charset="0"/>
              </a:rPr>
              <a:t> </a:t>
            </a:r>
            <a:r>
              <a:rPr lang="fr-FR" sz="2800" b="1" dirty="0">
                <a:latin typeface="Times New Roman" panose="02020603050405020304" pitchFamily="18" charset="0"/>
                <a:cs typeface="Times New Roman" panose="02020603050405020304" pitchFamily="18" charset="0"/>
              </a:rPr>
              <a:t>of</a:t>
            </a:r>
            <a:r>
              <a:rPr lang="fr-FR" sz="2800" b="1" spc="-50" dirty="0">
                <a:latin typeface="Times New Roman" panose="02020603050405020304" pitchFamily="18" charset="0"/>
                <a:cs typeface="Times New Roman" panose="02020603050405020304" pitchFamily="18" charset="0"/>
              </a:rPr>
              <a:t> </a:t>
            </a:r>
            <a:r>
              <a:rPr lang="fr-FR" sz="2800" b="1" spc="-15" dirty="0">
                <a:latin typeface="Times New Roman" panose="02020603050405020304" pitchFamily="18" charset="0"/>
                <a:cs typeface="Times New Roman" panose="02020603050405020304" pitchFamily="18" charset="0"/>
              </a:rPr>
              <a:t>word: </a:t>
            </a:r>
            <a:r>
              <a:rPr lang="fr-FR" sz="2800" spc="-15" dirty="0">
                <a:latin typeface="Times New Roman" panose="02020603050405020304" pitchFamily="18" charset="0"/>
                <a:cs typeface="Times New Roman" panose="02020603050405020304" pitchFamily="18" charset="0"/>
              </a:rPr>
              <a:t>-</a:t>
            </a:r>
            <a:r>
              <a:rPr lang="fr-FR" sz="2800" spc="-5" dirty="0">
                <a:latin typeface="Times New Roman" panose="02020603050405020304" pitchFamily="18" charset="0"/>
                <a:cs typeface="Times New Roman" panose="02020603050405020304" pitchFamily="18" charset="0"/>
              </a:rPr>
              <a:t>Coun</a:t>
            </a:r>
            <a:r>
              <a:rPr lang="fr-FR" sz="2800" spc="-40" dirty="0">
                <a:latin typeface="Times New Roman" panose="02020603050405020304" pitchFamily="18" charset="0"/>
                <a:cs typeface="Times New Roman" panose="02020603050405020304" pitchFamily="18" charset="0"/>
              </a:rPr>
              <a:t>t</a:t>
            </a:r>
            <a:r>
              <a:rPr lang="fr-FR" sz="2800" spc="-10" dirty="0">
                <a:latin typeface="Times New Roman" panose="02020603050405020304" pitchFamily="18" charset="0"/>
                <a:cs typeface="Times New Roman" panose="02020603050405020304" pitchFamily="18" charset="0"/>
              </a:rPr>
              <a:t>Vectorizer</a:t>
            </a:r>
            <a:endParaRPr lang="fr-FR" sz="2800" dirty="0">
              <a:latin typeface="Times New Roman" panose="02020603050405020304" pitchFamily="18" charset="0"/>
              <a:cs typeface="Times New Roman" panose="02020603050405020304" pitchFamily="18" charset="0"/>
            </a:endParaRPr>
          </a:p>
          <a:p>
            <a:r>
              <a:rPr lang="fr-FR" sz="2800" spc="-5" dirty="0">
                <a:latin typeface="Times New Roman" panose="02020603050405020304" pitchFamily="18" charset="0"/>
                <a:cs typeface="Times New Roman" panose="02020603050405020304" pitchFamily="18" charset="0"/>
              </a:rPr>
              <a:t>                       -Tf</a:t>
            </a:r>
            <a:r>
              <a:rPr lang="fr-FR" sz="2800" dirty="0">
                <a:latin typeface="Times New Roman" panose="02020603050405020304" pitchFamily="18" charset="0"/>
                <a:cs typeface="Times New Roman" panose="02020603050405020304" pitchFamily="18" charset="0"/>
              </a:rPr>
              <a:t>-</a:t>
            </a:r>
            <a:r>
              <a:rPr lang="fr-FR" sz="2800" dirty="0" err="1">
                <a:latin typeface="Times New Roman" panose="02020603050405020304" pitchFamily="18" charset="0"/>
                <a:cs typeface="Times New Roman" panose="02020603050405020304" pitchFamily="18" charset="0"/>
              </a:rPr>
              <a:t>i</a:t>
            </a:r>
            <a:r>
              <a:rPr lang="fr-FR" sz="2800" spc="5" dirty="0" err="1">
                <a:latin typeface="Times New Roman" panose="02020603050405020304" pitchFamily="18" charset="0"/>
                <a:cs typeface="Times New Roman" panose="02020603050405020304" pitchFamily="18" charset="0"/>
              </a:rPr>
              <a:t>d</a:t>
            </a:r>
            <a:r>
              <a:rPr lang="fr-FR" sz="2800" dirty="0" err="1">
                <a:latin typeface="Times New Roman" panose="02020603050405020304" pitchFamily="18" charset="0"/>
                <a:cs typeface="Times New Roman" panose="02020603050405020304" pitchFamily="18" charset="0"/>
              </a:rPr>
              <a:t>f</a:t>
            </a:r>
            <a:endParaRPr lang="fr-FR" sz="2800" dirty="0">
              <a:latin typeface="Times New Roman" panose="02020603050405020304" pitchFamily="18" charset="0"/>
              <a:cs typeface="Times New Roman" panose="02020603050405020304" pitchFamily="18" charset="0"/>
            </a:endParaRPr>
          </a:p>
          <a:p>
            <a:endParaRPr lang="fr-FR" sz="2800" b="1" dirty="0">
              <a:latin typeface="Times New Roman" panose="02020603050405020304" pitchFamily="18" charset="0"/>
              <a:cs typeface="Times New Roman" panose="02020603050405020304" pitchFamily="18" charset="0"/>
            </a:endParaRPr>
          </a:p>
          <a:p>
            <a:r>
              <a:rPr lang="fr-FR" sz="2800" b="1" spc="-15" dirty="0">
                <a:latin typeface="Times New Roman" panose="02020603050405020304" pitchFamily="18" charset="0"/>
                <a:cs typeface="Times New Roman" panose="02020603050405020304" pitchFamily="18" charset="0"/>
              </a:rPr>
              <a:t>Word/sentences </a:t>
            </a:r>
            <a:r>
              <a:rPr lang="fr-FR" sz="2800" b="1" spc="-5" dirty="0">
                <a:latin typeface="Times New Roman" panose="02020603050405020304" pitchFamily="18" charset="0"/>
                <a:cs typeface="Times New Roman" panose="02020603050405020304" pitchFamily="18" charset="0"/>
              </a:rPr>
              <a:t>Em</a:t>
            </a:r>
            <a:r>
              <a:rPr lang="fr-FR" sz="2800" b="1" dirty="0">
                <a:latin typeface="Times New Roman" panose="02020603050405020304" pitchFamily="18" charset="0"/>
                <a:cs typeface="Times New Roman" panose="02020603050405020304" pitchFamily="18" charset="0"/>
              </a:rPr>
              <a:t>b</a:t>
            </a:r>
            <a:r>
              <a:rPr lang="fr-FR" sz="2800" b="1" spc="-5" dirty="0">
                <a:latin typeface="Times New Roman" panose="02020603050405020304" pitchFamily="18" charset="0"/>
                <a:cs typeface="Times New Roman" panose="02020603050405020304" pitchFamily="18" charset="0"/>
              </a:rPr>
              <a:t>ed</a:t>
            </a:r>
            <a:r>
              <a:rPr lang="fr-FR" sz="2800" b="1" spc="5" dirty="0">
                <a:latin typeface="Times New Roman" panose="02020603050405020304" pitchFamily="18" charset="0"/>
                <a:cs typeface="Times New Roman" panose="02020603050405020304" pitchFamily="18" charset="0"/>
              </a:rPr>
              <a:t>d</a:t>
            </a:r>
            <a:r>
              <a:rPr lang="fr-FR" sz="2800" b="1" dirty="0">
                <a:latin typeface="Times New Roman" panose="02020603050405020304" pitchFamily="18" charset="0"/>
                <a:cs typeface="Times New Roman" panose="02020603050405020304" pitchFamily="18" charset="0"/>
              </a:rPr>
              <a:t>ing: </a:t>
            </a:r>
            <a:r>
              <a:rPr lang="fr-FR" sz="2800" dirty="0">
                <a:latin typeface="Times New Roman" panose="02020603050405020304" pitchFamily="18" charset="0"/>
                <a:cs typeface="Times New Roman" panose="02020603050405020304" pitchFamily="18" charset="0"/>
              </a:rPr>
              <a:t>-</a:t>
            </a:r>
            <a:r>
              <a:rPr lang="fr-FR" sz="2800" spc="-25" dirty="0">
                <a:latin typeface="Times New Roman" panose="02020603050405020304" pitchFamily="18" charset="0"/>
                <a:cs typeface="Times New Roman" panose="02020603050405020304" pitchFamily="18" charset="0"/>
              </a:rPr>
              <a:t>Word2Vec</a:t>
            </a:r>
          </a:p>
          <a:p>
            <a:r>
              <a:rPr lang="fr-FR" sz="2800" dirty="0">
                <a:latin typeface="Times New Roman" panose="02020603050405020304" pitchFamily="18" charset="0"/>
                <a:cs typeface="Times New Roman" panose="02020603050405020304" pitchFamily="18" charset="0"/>
              </a:rPr>
              <a:t>                                                  -BE</a:t>
            </a:r>
            <a:r>
              <a:rPr lang="fr-FR" sz="2800" spc="-25" dirty="0">
                <a:latin typeface="Times New Roman" panose="02020603050405020304" pitchFamily="18" charset="0"/>
                <a:cs typeface="Times New Roman" panose="02020603050405020304" pitchFamily="18" charset="0"/>
              </a:rPr>
              <a:t>R</a:t>
            </a:r>
            <a:r>
              <a:rPr lang="fr-FR" sz="2800" dirty="0">
                <a:latin typeface="Times New Roman" panose="02020603050405020304" pitchFamily="18" charset="0"/>
                <a:cs typeface="Times New Roman" panose="02020603050405020304" pitchFamily="18" charset="0"/>
              </a:rPr>
              <a:t>T</a:t>
            </a:r>
          </a:p>
          <a:p>
            <a:r>
              <a:rPr lang="fr-FR" sz="2800" dirty="0">
                <a:latin typeface="Times New Roman" panose="02020603050405020304" pitchFamily="18" charset="0"/>
                <a:cs typeface="Times New Roman" panose="02020603050405020304" pitchFamily="18" charset="0"/>
              </a:rPr>
              <a:t>                                                   -USE</a:t>
            </a:r>
          </a:p>
        </p:txBody>
      </p:sp>
      <p:sp>
        <p:nvSpPr>
          <p:cNvPr id="90" name="object 10">
            <a:extLst>
              <a:ext uri="{FF2B5EF4-FFF2-40B4-BE49-F238E27FC236}">
                <a16:creationId xmlns:a16="http://schemas.microsoft.com/office/drawing/2014/main" id="{3EF7284E-962C-AEB0-380B-64746C8FAE17}"/>
              </a:ext>
            </a:extLst>
          </p:cNvPr>
          <p:cNvSpPr/>
          <p:nvPr/>
        </p:nvSpPr>
        <p:spPr>
          <a:xfrm>
            <a:off x="1" y="4740402"/>
            <a:ext cx="3124199" cy="211759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91" name="object 24">
            <a:extLst>
              <a:ext uri="{FF2B5EF4-FFF2-40B4-BE49-F238E27FC236}">
                <a16:creationId xmlns:a16="http://schemas.microsoft.com/office/drawing/2014/main" id="{57CA8DF0-0D79-0C6D-B243-7699AD5A1280}"/>
              </a:ext>
            </a:extLst>
          </p:cNvPr>
          <p:cNvPicPr/>
          <p:nvPr/>
        </p:nvPicPr>
        <p:blipFill>
          <a:blip r:embed="rId13" cstate="print"/>
          <a:stretch>
            <a:fillRect/>
          </a:stretch>
        </p:blipFill>
        <p:spPr>
          <a:xfrm>
            <a:off x="11106912" y="47168"/>
            <a:ext cx="1085088" cy="9875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p:nvPr/>
        </p:nvSpPr>
        <p:spPr>
          <a:xfrm>
            <a:off x="3177477" y="-2669995"/>
            <a:ext cx="4866640" cy="1609725"/>
          </a:xfrm>
          <a:custGeom>
            <a:avLst/>
            <a:gdLst/>
            <a:ahLst/>
            <a:cxnLst/>
            <a:rect l="l" t="t" r="r" b="b"/>
            <a:pathLst>
              <a:path w="4866640" h="1609725">
                <a:moveTo>
                  <a:pt x="4866623" y="0"/>
                </a:moveTo>
                <a:lnTo>
                  <a:pt x="4263643" y="1609471"/>
                </a:lnTo>
                <a:lnTo>
                  <a:pt x="0" y="12065"/>
                </a:lnTo>
                <a:lnTo>
                  <a:pt x="4520" y="0"/>
                </a:lnTo>
              </a:path>
            </a:pathLst>
          </a:custGeom>
          <a:ln w="57150">
            <a:solidFill>
              <a:srgbClr val="FFFFFF"/>
            </a:solidFill>
          </a:ln>
        </p:spPr>
        <p:txBody>
          <a:bodyPr wrap="square" lIns="0" tIns="0" rIns="0" bIns="0" rtlCol="0"/>
          <a:lstStyle/>
          <a:p>
            <a:endParaRPr/>
          </a:p>
        </p:txBody>
      </p:sp>
      <p:pic>
        <p:nvPicPr>
          <p:cNvPr id="28" name="object 28"/>
          <p:cNvPicPr/>
          <p:nvPr/>
        </p:nvPicPr>
        <p:blipFill>
          <a:blip r:embed="rId2" cstate="print"/>
          <a:stretch>
            <a:fillRect/>
          </a:stretch>
        </p:blipFill>
        <p:spPr>
          <a:xfrm>
            <a:off x="10746613" y="5510247"/>
            <a:ext cx="1217676" cy="749808"/>
          </a:xfrm>
          <a:prstGeom prst="rect">
            <a:avLst/>
          </a:prstGeom>
        </p:spPr>
      </p:pic>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127635">
              <a:lnSpc>
                <a:spcPts val="1435"/>
              </a:lnSpc>
            </a:pPr>
            <a:fld id="{81D60167-4931-47E6-BA6A-407CBD079E47}" type="slidenum">
              <a:rPr dirty="0"/>
              <a:t>6</a:t>
            </a:fld>
            <a:endParaRPr dirty="0"/>
          </a:p>
        </p:txBody>
      </p:sp>
      <p:sp>
        <p:nvSpPr>
          <p:cNvPr id="37" name="object 4">
            <a:extLst>
              <a:ext uri="{FF2B5EF4-FFF2-40B4-BE49-F238E27FC236}">
                <a16:creationId xmlns:a16="http://schemas.microsoft.com/office/drawing/2014/main" id="{36FDFDFB-080E-810A-C949-B13450AC440E}"/>
              </a:ext>
            </a:extLst>
          </p:cNvPr>
          <p:cNvSpPr/>
          <p:nvPr/>
        </p:nvSpPr>
        <p:spPr>
          <a:xfrm>
            <a:off x="153398" y="716177"/>
            <a:ext cx="10914798" cy="2699081"/>
          </a:xfrm>
          <a:custGeom>
            <a:avLst/>
            <a:gdLst/>
            <a:ahLst/>
            <a:cxnLst/>
            <a:rect l="l" t="t" r="r" b="b"/>
            <a:pathLst>
              <a:path w="4474845" h="896619">
                <a:moveTo>
                  <a:pt x="4325112" y="0"/>
                </a:moveTo>
                <a:lnTo>
                  <a:pt x="149351" y="0"/>
                </a:lnTo>
                <a:lnTo>
                  <a:pt x="102144" y="7620"/>
                </a:lnTo>
                <a:lnTo>
                  <a:pt x="61145" y="28834"/>
                </a:lnTo>
                <a:lnTo>
                  <a:pt x="28815" y="61173"/>
                </a:lnTo>
                <a:lnTo>
                  <a:pt x="7613" y="102168"/>
                </a:lnTo>
                <a:lnTo>
                  <a:pt x="0" y="149351"/>
                </a:lnTo>
                <a:lnTo>
                  <a:pt x="0" y="746760"/>
                </a:lnTo>
                <a:lnTo>
                  <a:pt x="7613" y="793943"/>
                </a:lnTo>
                <a:lnTo>
                  <a:pt x="28815" y="834938"/>
                </a:lnTo>
                <a:lnTo>
                  <a:pt x="61145" y="867277"/>
                </a:lnTo>
                <a:lnTo>
                  <a:pt x="102144" y="888491"/>
                </a:lnTo>
                <a:lnTo>
                  <a:pt x="149351" y="896112"/>
                </a:lnTo>
                <a:lnTo>
                  <a:pt x="4325112" y="896112"/>
                </a:lnTo>
                <a:lnTo>
                  <a:pt x="4372295" y="888492"/>
                </a:lnTo>
                <a:lnTo>
                  <a:pt x="4413290" y="867277"/>
                </a:lnTo>
                <a:lnTo>
                  <a:pt x="4445629" y="834938"/>
                </a:lnTo>
                <a:lnTo>
                  <a:pt x="4466844" y="793943"/>
                </a:lnTo>
                <a:lnTo>
                  <a:pt x="4474464" y="746760"/>
                </a:lnTo>
                <a:lnTo>
                  <a:pt x="4474464" y="149351"/>
                </a:lnTo>
                <a:lnTo>
                  <a:pt x="4466844" y="102168"/>
                </a:lnTo>
                <a:lnTo>
                  <a:pt x="4445629" y="61173"/>
                </a:lnTo>
                <a:lnTo>
                  <a:pt x="4413290" y="28834"/>
                </a:lnTo>
                <a:lnTo>
                  <a:pt x="4372295" y="7620"/>
                </a:lnTo>
                <a:lnTo>
                  <a:pt x="4325112" y="0"/>
                </a:lnTo>
                <a:close/>
              </a:path>
            </a:pathLst>
          </a:custGeom>
          <a:solidFill>
            <a:srgbClr val="D9D9D9"/>
          </a:solidFill>
        </p:spPr>
        <p:txBody>
          <a:bodyPr wrap="square" lIns="0" tIns="0" rIns="0" bIns="0" rtlCol="0"/>
          <a:lstStyle/>
          <a:p>
            <a:pPr marL="251460" algn="ctr">
              <a:lnSpc>
                <a:spcPct val="100000"/>
              </a:lnSpc>
              <a:spcBef>
                <a:spcPts val="100"/>
              </a:spcBef>
            </a:pPr>
            <a:r>
              <a:rPr lang="fr-FR" sz="3200" b="1" spc="-15" dirty="0">
                <a:latin typeface="Times New Roman" panose="02020603050405020304" pitchFamily="18" charset="0"/>
                <a:cs typeface="Times New Roman" panose="02020603050405020304" pitchFamily="18" charset="0"/>
              </a:rPr>
              <a:t>Prétraitements</a:t>
            </a:r>
          </a:p>
          <a:p>
            <a:pPr marL="251460">
              <a:lnSpc>
                <a:spcPct val="100000"/>
              </a:lnSpc>
              <a:spcBef>
                <a:spcPts val="100"/>
              </a:spcBef>
            </a:pPr>
            <a:r>
              <a:rPr lang="fr-FR" sz="2400" b="1" spc="-15" dirty="0">
                <a:latin typeface="Times New Roman" panose="02020603050405020304" pitchFamily="18" charset="0"/>
                <a:cs typeface="Times New Roman" panose="02020603050405020304" pitchFamily="18" charset="0"/>
              </a:rPr>
              <a:t>-Nettoyage:</a:t>
            </a:r>
            <a:r>
              <a:rPr lang="fr-FR" sz="2400" b="1" spc="-30" dirty="0">
                <a:latin typeface="Times New Roman" panose="02020603050405020304" pitchFamily="18" charset="0"/>
                <a:cs typeface="Times New Roman" panose="02020603050405020304" pitchFamily="18" charset="0"/>
              </a:rPr>
              <a:t> </a:t>
            </a:r>
            <a:r>
              <a:rPr lang="fr-FR" sz="2400" i="0" dirty="0">
                <a:solidFill>
                  <a:srgbClr val="000000"/>
                </a:solidFill>
                <a:effectLst/>
                <a:latin typeface="Times New Roman" panose="02020603050405020304" pitchFamily="18" charset="0"/>
                <a:cs typeface="Times New Roman" panose="02020603050405020304" pitchFamily="18" charset="0"/>
              </a:rPr>
              <a:t>suppression des </a:t>
            </a:r>
            <a:r>
              <a:rPr lang="fr-FR" sz="2400" i="0" dirty="0" err="1">
                <a:solidFill>
                  <a:srgbClr val="000000"/>
                </a:solidFill>
                <a:effectLst/>
                <a:latin typeface="Times New Roman" panose="02020603050405020304" pitchFamily="18" charset="0"/>
                <a:cs typeface="Times New Roman" panose="02020603050405020304" pitchFamily="18" charset="0"/>
              </a:rPr>
              <a:t>stopwords</a:t>
            </a:r>
            <a:r>
              <a:rPr lang="fr-FR" sz="2400" i="0" dirty="0">
                <a:solidFill>
                  <a:srgbClr val="000000"/>
                </a:solidFill>
                <a:effectLst/>
                <a:latin typeface="Times New Roman" panose="02020603050405020304" pitchFamily="18" charset="0"/>
                <a:cs typeface="Times New Roman" panose="02020603050405020304" pitchFamily="18" charset="0"/>
              </a:rPr>
              <a:t>,</a:t>
            </a:r>
            <a:r>
              <a:rPr lang="fr-FR" sz="2400" spc="-5" dirty="0">
                <a:latin typeface="Times New Roman" panose="02020603050405020304" pitchFamily="18" charset="0"/>
                <a:cs typeface="Times New Roman" panose="02020603050405020304" pitchFamily="18" charset="0"/>
              </a:rPr>
              <a:t> suppression</a:t>
            </a:r>
            <a:r>
              <a:rPr lang="fr-FR" sz="2400" spc="-5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de</a:t>
            </a:r>
            <a:r>
              <a:rPr lang="fr-FR" sz="2400" spc="-1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la</a:t>
            </a:r>
            <a:r>
              <a:rPr lang="fr-FR" sz="2400" spc="-5" dirty="0">
                <a:latin typeface="Times New Roman" panose="02020603050405020304" pitchFamily="18" charset="0"/>
                <a:cs typeface="Times New Roman" panose="02020603050405020304" pitchFamily="18" charset="0"/>
              </a:rPr>
              <a:t> ponctuation, mots</a:t>
            </a:r>
            <a:r>
              <a:rPr lang="fr-FR" sz="2400" spc="-2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de</a:t>
            </a:r>
            <a:r>
              <a:rPr lang="fr-FR" sz="2400" spc="-3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liaison,</a:t>
            </a:r>
            <a:r>
              <a:rPr lang="fr-FR" sz="2400" spc="-20" dirty="0">
                <a:latin typeface="Times New Roman" panose="02020603050405020304" pitchFamily="18" charset="0"/>
                <a:cs typeface="Times New Roman" panose="02020603050405020304" pitchFamily="18" charset="0"/>
              </a:rPr>
              <a:t> </a:t>
            </a:r>
            <a:r>
              <a:rPr lang="fr-FR" sz="2400" spc="-10" dirty="0">
                <a:latin typeface="Times New Roman" panose="02020603050405020304" pitchFamily="18" charset="0"/>
                <a:cs typeface="Times New Roman" panose="02020603050405020304" pitchFamily="18" charset="0"/>
              </a:rPr>
              <a:t>chiffres,</a:t>
            </a:r>
            <a:r>
              <a:rPr lang="fr-FR" sz="2400" spc="-4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mise</a:t>
            </a:r>
            <a:r>
              <a:rPr lang="fr-FR" sz="2400" spc="-3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en </a:t>
            </a:r>
            <a:r>
              <a:rPr lang="fr-FR" sz="2400" spc="-5" dirty="0">
                <a:latin typeface="Times New Roman" panose="02020603050405020304" pitchFamily="18" charset="0"/>
                <a:cs typeface="Times New Roman" panose="02020603050405020304" pitchFamily="18" charset="0"/>
              </a:rPr>
              <a:t>minuscules</a:t>
            </a:r>
            <a:r>
              <a:rPr lang="fr-FR" sz="2400" spc="-45" dirty="0">
                <a:latin typeface="Times New Roman" panose="02020603050405020304" pitchFamily="18" charset="0"/>
                <a:cs typeface="Times New Roman" panose="02020603050405020304" pitchFamily="18" charset="0"/>
              </a:rPr>
              <a:t>.</a:t>
            </a:r>
            <a:endParaRPr lang="fr-FR" sz="2400" dirty="0">
              <a:solidFill>
                <a:srgbClr val="000000"/>
              </a:solidFill>
              <a:latin typeface="Times New Roman" panose="02020603050405020304" pitchFamily="18" charset="0"/>
              <a:cs typeface="Times New Roman" panose="02020603050405020304" pitchFamily="18" charset="0"/>
            </a:endParaRPr>
          </a:p>
          <a:p>
            <a:pPr marL="12700" marR="274955">
              <a:lnSpc>
                <a:spcPct val="100000"/>
              </a:lnSpc>
              <a:spcBef>
                <a:spcPts val="1105"/>
              </a:spcBef>
            </a:pPr>
            <a:r>
              <a:rPr lang="fr-FR" sz="2400" b="1" spc="-25" dirty="0">
                <a:latin typeface="Times New Roman" panose="02020603050405020304" pitchFamily="18" charset="0"/>
                <a:cs typeface="Times New Roman" panose="02020603050405020304" pitchFamily="18" charset="0"/>
              </a:rPr>
              <a:t>   -</a:t>
            </a:r>
            <a:r>
              <a:rPr lang="fr-FR" sz="2400" b="1" spc="-25" dirty="0" err="1">
                <a:latin typeface="Times New Roman" panose="02020603050405020304" pitchFamily="18" charset="0"/>
                <a:cs typeface="Times New Roman" panose="02020603050405020304" pitchFamily="18" charset="0"/>
              </a:rPr>
              <a:t>Tokeniser</a:t>
            </a:r>
            <a:r>
              <a:rPr lang="fr-FR" sz="2400" b="1" spc="-2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couper</a:t>
            </a:r>
            <a:r>
              <a:rPr lang="fr-FR" sz="2400" spc="-5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un</a:t>
            </a:r>
            <a:r>
              <a:rPr lang="fr-FR" sz="2400" spc="-20" dirty="0">
                <a:latin typeface="Times New Roman" panose="02020603050405020304" pitchFamily="18" charset="0"/>
                <a:cs typeface="Times New Roman" panose="02020603050405020304" pitchFamily="18" charset="0"/>
              </a:rPr>
              <a:t> </a:t>
            </a:r>
            <a:r>
              <a:rPr lang="fr-FR" sz="2400" spc="-15" dirty="0">
                <a:latin typeface="Times New Roman" panose="02020603050405020304" pitchFamily="18" charset="0"/>
                <a:cs typeface="Times New Roman" panose="02020603050405020304" pitchFamily="18" charset="0"/>
              </a:rPr>
              <a:t>texte</a:t>
            </a:r>
            <a:r>
              <a:rPr lang="fr-FR" sz="2400" spc="-3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en</a:t>
            </a:r>
            <a:r>
              <a:rPr lang="fr-FR" sz="2400" spc="-2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entités</a:t>
            </a:r>
            <a:r>
              <a:rPr lang="fr-FR" sz="2400" spc="-55"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plus</a:t>
            </a:r>
            <a:r>
              <a:rPr lang="fr-FR" sz="2400" b="1" spc="-2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petites</a:t>
            </a:r>
            <a:r>
              <a:rPr lang="fr-FR" sz="2400" spc="-2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appelées</a:t>
            </a:r>
            <a:r>
              <a:rPr lang="fr-FR" sz="2400" spc="-45" dirty="0">
                <a:latin typeface="Times New Roman" panose="02020603050405020304" pitchFamily="18" charset="0"/>
                <a:cs typeface="Times New Roman" panose="02020603050405020304" pitchFamily="18" charset="0"/>
              </a:rPr>
              <a:t> </a:t>
            </a:r>
            <a:r>
              <a:rPr lang="fr-FR" sz="2400" spc="-10" dirty="0" err="1">
                <a:latin typeface="Times New Roman" panose="02020603050405020304" pitchFamily="18" charset="0"/>
                <a:cs typeface="Times New Roman" panose="02020603050405020304" pitchFamily="18" charset="0"/>
              </a:rPr>
              <a:t>tokens</a:t>
            </a:r>
            <a:r>
              <a:rPr lang="fr-FR" sz="2400" spc="-10" dirty="0">
                <a:latin typeface="Times New Roman" panose="02020603050405020304" pitchFamily="18" charset="0"/>
                <a:cs typeface="Times New Roman" panose="02020603050405020304" pitchFamily="18" charset="0"/>
              </a:rPr>
              <a:t>.</a:t>
            </a:r>
          </a:p>
          <a:p>
            <a:pPr marL="12700" marR="274955">
              <a:spcBef>
                <a:spcPts val="1105"/>
              </a:spcBef>
            </a:pPr>
            <a:r>
              <a:rPr lang="fr-FR" sz="2400" b="1" spc="-5" dirty="0">
                <a:latin typeface="Times New Roman" panose="02020603050405020304" pitchFamily="18" charset="0"/>
                <a:cs typeface="Times New Roman" panose="02020603050405020304" pitchFamily="18" charset="0"/>
              </a:rPr>
              <a:t>   -</a:t>
            </a:r>
            <a:r>
              <a:rPr lang="fr-FR" sz="2400" b="1" spc="-5" dirty="0" err="1">
                <a:latin typeface="Times New Roman" panose="02020603050405020304" pitchFamily="18" charset="0"/>
                <a:cs typeface="Times New Roman" panose="02020603050405020304" pitchFamily="18" charset="0"/>
              </a:rPr>
              <a:t>Stemmer</a:t>
            </a:r>
            <a:r>
              <a:rPr lang="fr-FR" sz="2400" b="1" spc="-5" dirty="0">
                <a:latin typeface="Times New Roman" panose="02020603050405020304" pitchFamily="18" charset="0"/>
                <a:cs typeface="Times New Roman" panose="02020603050405020304" pitchFamily="18" charset="0"/>
              </a:rPr>
              <a:t>:</a:t>
            </a:r>
            <a:r>
              <a:rPr lang="fr-FR" sz="2400" b="1" spc="-3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découper</a:t>
            </a:r>
            <a:r>
              <a:rPr lang="fr-FR" sz="2400" spc="-45"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la</a:t>
            </a:r>
            <a:r>
              <a:rPr lang="fr-FR" sz="2400" spc="-5" dirty="0">
                <a:latin typeface="Times New Roman" panose="02020603050405020304" pitchFamily="18" charset="0"/>
                <a:cs typeface="Times New Roman" panose="02020603050405020304" pitchFamily="18" charset="0"/>
              </a:rPr>
              <a:t> fin</a:t>
            </a:r>
            <a:r>
              <a:rPr lang="fr-FR" sz="2400" spc="-1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des</a:t>
            </a:r>
            <a:r>
              <a:rPr lang="fr-FR" sz="2400" spc="-3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mots</a:t>
            </a:r>
            <a:r>
              <a:rPr lang="fr-FR" sz="2400" spc="-25" dirty="0">
                <a:latin typeface="Times New Roman" panose="02020603050405020304" pitchFamily="18" charset="0"/>
                <a:cs typeface="Times New Roman" panose="02020603050405020304" pitchFamily="18" charset="0"/>
              </a:rPr>
              <a:t> </a:t>
            </a:r>
            <a:r>
              <a:rPr lang="fr-FR" sz="2400" spc="-10" dirty="0">
                <a:latin typeface="Times New Roman" panose="02020603050405020304" pitchFamily="18" charset="0"/>
                <a:cs typeface="Times New Roman" panose="02020603050405020304" pitchFamily="18" charset="0"/>
              </a:rPr>
              <a:t>afin </a:t>
            </a:r>
            <a:r>
              <a:rPr lang="fr-FR" sz="2400" spc="-395"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de</a:t>
            </a:r>
            <a:r>
              <a:rPr lang="fr-FR" sz="2400" spc="-1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ne</a:t>
            </a:r>
            <a:r>
              <a:rPr lang="fr-FR" sz="2400" spc="-2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conserver</a:t>
            </a:r>
            <a:r>
              <a:rPr lang="fr-FR" sz="2400" spc="-4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que</a:t>
            </a:r>
            <a:r>
              <a:rPr lang="fr-FR" sz="2400" spc="-25"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la </a:t>
            </a:r>
            <a:r>
              <a:rPr lang="fr-FR" sz="2400" spc="-5" dirty="0">
                <a:latin typeface="Times New Roman" panose="02020603050405020304" pitchFamily="18" charset="0"/>
                <a:cs typeface="Times New Roman" panose="02020603050405020304" pitchFamily="18" charset="0"/>
              </a:rPr>
              <a:t>racine</a:t>
            </a:r>
            <a:r>
              <a:rPr lang="fr-FR" sz="2400" spc="-3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du mot.</a:t>
            </a:r>
            <a:endParaRPr lang="fr-FR" sz="2400" b="1" spc="-5" dirty="0">
              <a:latin typeface="Times New Roman" panose="02020603050405020304" pitchFamily="18" charset="0"/>
              <a:cs typeface="Times New Roman" panose="02020603050405020304" pitchFamily="18" charset="0"/>
            </a:endParaRPr>
          </a:p>
          <a:p>
            <a:pPr marR="262255">
              <a:lnSpc>
                <a:spcPct val="100000"/>
              </a:lnSpc>
            </a:pPr>
            <a:r>
              <a:rPr lang="fr-FR" sz="2400" b="1" spc="-5" dirty="0">
                <a:latin typeface="Times New Roman" panose="02020603050405020304" pitchFamily="18" charset="0"/>
                <a:cs typeface="Times New Roman" panose="02020603050405020304" pitchFamily="18" charset="0"/>
              </a:rPr>
              <a:t>   -Lemmatiser:</a:t>
            </a:r>
            <a:r>
              <a:rPr lang="fr-FR" sz="2400" b="1" spc="-40" dirty="0">
                <a:latin typeface="Times New Roman" panose="02020603050405020304" pitchFamily="18" charset="0"/>
                <a:cs typeface="Times New Roman" panose="02020603050405020304" pitchFamily="18" charset="0"/>
              </a:rPr>
              <a:t> </a:t>
            </a:r>
            <a:r>
              <a:rPr lang="fr-FR" sz="2400" spc="-10" dirty="0">
                <a:latin typeface="Times New Roman" panose="02020603050405020304" pitchFamily="18" charset="0"/>
                <a:cs typeface="Times New Roman" panose="02020603050405020304" pitchFamily="18" charset="0"/>
              </a:rPr>
              <a:t>consiste</a:t>
            </a:r>
            <a:r>
              <a:rPr lang="fr-FR" sz="2400" spc="-5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à</a:t>
            </a:r>
            <a:r>
              <a:rPr lang="fr-FR" sz="2400" spc="5"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sélectionner</a:t>
            </a:r>
            <a:r>
              <a:rPr lang="fr-FR" sz="2400" dirty="0">
                <a:latin typeface="Times New Roman" panose="02020603050405020304" pitchFamily="18" charset="0"/>
                <a:cs typeface="Times New Roman" panose="02020603050405020304" pitchFamily="18" charset="0"/>
              </a:rPr>
              <a:t> </a:t>
            </a:r>
            <a:r>
              <a:rPr lang="fr-FR" sz="2400" spc="-5" dirty="0">
                <a:latin typeface="Times New Roman" panose="02020603050405020304" pitchFamily="18" charset="0"/>
                <a:cs typeface="Times New Roman" panose="02020603050405020304" pitchFamily="18" charset="0"/>
              </a:rPr>
              <a:t>uniquement</a:t>
            </a:r>
            <a:r>
              <a:rPr lang="fr-FR" sz="2400" spc="-4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la </a:t>
            </a:r>
            <a:r>
              <a:rPr lang="fr-FR" sz="2400" spc="-10" dirty="0">
                <a:latin typeface="Times New Roman" panose="02020603050405020304" pitchFamily="18" charset="0"/>
                <a:cs typeface="Times New Roman" panose="02020603050405020304" pitchFamily="18" charset="0"/>
              </a:rPr>
              <a:t>forme</a:t>
            </a:r>
            <a:r>
              <a:rPr lang="fr-FR" sz="2400" spc="-5" dirty="0">
                <a:latin typeface="Times New Roman" panose="02020603050405020304" pitchFamily="18" charset="0"/>
                <a:cs typeface="Times New Roman" panose="02020603050405020304" pitchFamily="18" charset="0"/>
              </a:rPr>
              <a:t> canonique</a:t>
            </a:r>
            <a:r>
              <a:rPr lang="fr-FR" sz="2400" spc="-40" dirty="0">
                <a:latin typeface="Times New Roman" panose="02020603050405020304" pitchFamily="18" charset="0"/>
                <a:cs typeface="Times New Roman" panose="02020603050405020304" pitchFamily="18" charset="0"/>
              </a:rPr>
              <a:t> </a:t>
            </a:r>
            <a:r>
              <a:rPr lang="fr-FR" sz="2400" spc="-10" dirty="0">
                <a:latin typeface="Times New Roman" panose="02020603050405020304" pitchFamily="18" charset="0"/>
                <a:cs typeface="Times New Roman" panose="02020603050405020304" pitchFamily="18" charset="0"/>
              </a:rPr>
              <a:t>d’un </a:t>
            </a:r>
            <a:r>
              <a:rPr lang="fr-FR" sz="2400" spc="-5" dirty="0">
                <a:latin typeface="Times New Roman" panose="02020603050405020304" pitchFamily="18" charset="0"/>
                <a:cs typeface="Times New Roman" panose="02020603050405020304" pitchFamily="18" charset="0"/>
              </a:rPr>
              <a:t>mot.</a:t>
            </a:r>
            <a:endParaRPr lang="fr-FR" sz="2400" dirty="0">
              <a:latin typeface="Times New Roman" panose="02020603050405020304" pitchFamily="18" charset="0"/>
              <a:cs typeface="Times New Roman" panose="02020603050405020304" pitchFamily="18" charset="0"/>
            </a:endParaRPr>
          </a:p>
        </p:txBody>
      </p:sp>
      <p:sp>
        <p:nvSpPr>
          <p:cNvPr id="38" name="object 10">
            <a:extLst>
              <a:ext uri="{FF2B5EF4-FFF2-40B4-BE49-F238E27FC236}">
                <a16:creationId xmlns:a16="http://schemas.microsoft.com/office/drawing/2014/main" id="{3F44D31B-1A39-3E2C-D91E-3334FFB701C3}"/>
              </a:ext>
            </a:extLst>
          </p:cNvPr>
          <p:cNvSpPr/>
          <p:nvPr/>
        </p:nvSpPr>
        <p:spPr>
          <a:xfrm>
            <a:off x="1" y="4740402"/>
            <a:ext cx="3124199" cy="211759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39" name="object 24">
            <a:extLst>
              <a:ext uri="{FF2B5EF4-FFF2-40B4-BE49-F238E27FC236}">
                <a16:creationId xmlns:a16="http://schemas.microsoft.com/office/drawing/2014/main" id="{F3BD4C8A-E7F6-13D3-F03F-DDA823D80A86}"/>
              </a:ext>
            </a:extLst>
          </p:cNvPr>
          <p:cNvPicPr/>
          <p:nvPr/>
        </p:nvPicPr>
        <p:blipFill>
          <a:blip r:embed="rId3" cstate="print"/>
          <a:stretch>
            <a:fillRect/>
          </a:stretch>
        </p:blipFill>
        <p:spPr>
          <a:xfrm>
            <a:off x="11106912" y="47168"/>
            <a:ext cx="1085088" cy="987551"/>
          </a:xfrm>
          <a:prstGeom prst="rect">
            <a:avLst/>
          </a:prstGeom>
        </p:spPr>
      </p:pic>
      <p:sp>
        <p:nvSpPr>
          <p:cNvPr id="41" name="ZoneTexte 40">
            <a:extLst>
              <a:ext uri="{FF2B5EF4-FFF2-40B4-BE49-F238E27FC236}">
                <a16:creationId xmlns:a16="http://schemas.microsoft.com/office/drawing/2014/main" id="{8B554ACB-4568-D94C-B5F7-5FC228E5AB85}"/>
              </a:ext>
            </a:extLst>
          </p:cNvPr>
          <p:cNvSpPr txBox="1"/>
          <p:nvPr/>
        </p:nvSpPr>
        <p:spPr>
          <a:xfrm>
            <a:off x="2133600" y="3511400"/>
            <a:ext cx="6196912" cy="1631216"/>
          </a:xfrm>
          <a:prstGeom prst="rect">
            <a:avLst/>
          </a:prstGeom>
          <a:noFill/>
        </p:spPr>
        <p:txBody>
          <a:bodyPr wrap="square">
            <a:spAutoFit/>
          </a:bodyPr>
          <a:lstStyle/>
          <a:p>
            <a:pPr marL="285750" indent="-285750">
              <a:buFont typeface="Wingdings" pitchFamily="2" charset="2"/>
              <a:buChar char="Ø"/>
            </a:pPr>
            <a:r>
              <a:rPr lang="fr-FR" sz="2000" dirty="0">
                <a:effectLst/>
                <a:latin typeface="Times New Roman" panose="02020603050405020304" pitchFamily="18" charset="0"/>
                <a:cs typeface="Times New Roman" panose="02020603050405020304" pitchFamily="18" charset="0"/>
              </a:rPr>
              <a:t>Avant </a:t>
            </a:r>
            <a:r>
              <a:rPr lang="fr-FR" sz="2000" i="0" dirty="0">
                <a:solidFill>
                  <a:srgbClr val="000000"/>
                </a:solidFill>
                <a:effectLst/>
                <a:latin typeface="Helvetica Neue" panose="02000503000000020004" pitchFamily="2" charset="0"/>
              </a:rPr>
              <a:t>CountVectorizer</a:t>
            </a:r>
            <a:r>
              <a:rPr lang="fr-FR" sz="2000" dirty="0">
                <a:effectLst/>
                <a:latin typeface="Times New Roman" panose="02020603050405020304" pitchFamily="18" charset="0"/>
                <a:cs typeface="Times New Roman" panose="02020603050405020304" pitchFamily="18" charset="0"/>
              </a:rPr>
              <a:t>, TF-IDF et </a:t>
            </a:r>
            <a:r>
              <a:rPr lang="fr-FR" sz="2000" dirty="0">
                <a:latin typeface="Times New Roman" panose="02020603050405020304" pitchFamily="18" charset="0"/>
                <a:cs typeface="Times New Roman" panose="02020603050405020304" pitchFamily="18" charset="0"/>
              </a:rPr>
              <a:t>Word</a:t>
            </a:r>
            <a:r>
              <a:rPr lang="fr-FR" sz="2000" dirty="0">
                <a:effectLst/>
                <a:latin typeface="Times New Roman" panose="02020603050405020304" pitchFamily="18" charset="0"/>
                <a:cs typeface="Times New Roman" panose="02020603050405020304" pitchFamily="18" charset="0"/>
              </a:rPr>
              <a:t>2Vec :</a:t>
            </a:r>
          </a:p>
          <a:p>
            <a:r>
              <a:rPr lang="fr-FR" sz="2000" dirty="0">
                <a:effectLst/>
                <a:latin typeface="Times New Roman" panose="02020603050405020304" pitchFamily="18" charset="0"/>
                <a:cs typeface="Times New Roman" panose="02020603050405020304" pitchFamily="18" charset="0"/>
              </a:rPr>
              <a:t>	- mise en minuscules</a:t>
            </a:r>
          </a:p>
          <a:p>
            <a:r>
              <a:rPr lang="fr-FR" sz="2000" dirty="0">
                <a:effectLst/>
                <a:latin typeface="Times New Roman" panose="02020603050405020304" pitchFamily="18" charset="0"/>
                <a:cs typeface="Times New Roman" panose="02020603050405020304" pitchFamily="18" charset="0"/>
              </a:rPr>
              <a:t>	- tokenisation</a:t>
            </a:r>
          </a:p>
          <a:p>
            <a:r>
              <a:rPr lang="fr-FR" sz="2000" dirty="0">
                <a:effectLst/>
                <a:latin typeface="Times New Roman" panose="02020603050405020304" pitchFamily="18" charset="0"/>
                <a:cs typeface="Times New Roman" panose="02020603050405020304" pitchFamily="18" charset="0"/>
              </a:rPr>
              <a:t>	- suppression des </a:t>
            </a:r>
            <a:r>
              <a:rPr lang="fr-FR" sz="2000" dirty="0" err="1">
                <a:effectLst/>
                <a:latin typeface="Times New Roman" panose="02020603050405020304" pitchFamily="18" charset="0"/>
                <a:cs typeface="Times New Roman" panose="02020603050405020304" pitchFamily="18" charset="0"/>
              </a:rPr>
              <a:t>stopwords</a:t>
            </a:r>
            <a:endParaRPr lang="fr-FR" sz="2000" dirty="0">
              <a:effectLst/>
              <a:latin typeface="Times New Roman" panose="02020603050405020304" pitchFamily="18" charset="0"/>
              <a:cs typeface="Times New Roman" panose="02020603050405020304" pitchFamily="18" charset="0"/>
            </a:endParaRPr>
          </a:p>
          <a:p>
            <a:r>
              <a:rPr lang="fr-FR" sz="2000" dirty="0">
                <a:effectLst/>
                <a:latin typeface="Times New Roman" panose="02020603050405020304" pitchFamily="18" charset="0"/>
                <a:cs typeface="Times New Roman" panose="02020603050405020304" pitchFamily="18" charset="0"/>
              </a:rPr>
              <a:t>	- </a:t>
            </a:r>
            <a:r>
              <a:rPr lang="fr-FR" sz="2000" dirty="0" err="1">
                <a:effectLst/>
                <a:latin typeface="Times New Roman" panose="02020603050405020304" pitchFamily="18" charset="0"/>
                <a:cs typeface="Times New Roman" panose="02020603050405020304" pitchFamily="18" charset="0"/>
              </a:rPr>
              <a:t>stemming</a:t>
            </a:r>
            <a:r>
              <a:rPr lang="fr-FR" sz="2000" dirty="0">
                <a:effectLst/>
                <a:latin typeface="Times New Roman" panose="02020603050405020304" pitchFamily="18" charset="0"/>
                <a:cs typeface="Times New Roman" panose="02020603050405020304" pitchFamily="18" charset="0"/>
              </a:rPr>
              <a:t> ou </a:t>
            </a:r>
            <a:r>
              <a:rPr lang="fr-FR" sz="2000" dirty="0" err="1">
                <a:effectLst/>
                <a:latin typeface="Times New Roman" panose="02020603050405020304" pitchFamily="18" charset="0"/>
                <a:cs typeface="Times New Roman" panose="02020603050405020304" pitchFamily="18" charset="0"/>
              </a:rPr>
              <a:t>lemmatization</a:t>
            </a:r>
            <a:endParaRPr lang="fr-FR" sz="2000" dirty="0">
              <a:effectLst/>
              <a:latin typeface="Times New Roman" panose="02020603050405020304" pitchFamily="18" charset="0"/>
              <a:cs typeface="Times New Roman" panose="02020603050405020304" pitchFamily="18" charset="0"/>
            </a:endParaRPr>
          </a:p>
        </p:txBody>
      </p:sp>
      <p:sp>
        <p:nvSpPr>
          <p:cNvPr id="42" name="ZoneTexte 41">
            <a:extLst>
              <a:ext uri="{FF2B5EF4-FFF2-40B4-BE49-F238E27FC236}">
                <a16:creationId xmlns:a16="http://schemas.microsoft.com/office/drawing/2014/main" id="{77EC1CF3-0B05-F69C-4C1B-D4B7A74A0F76}"/>
              </a:ext>
            </a:extLst>
          </p:cNvPr>
          <p:cNvSpPr txBox="1"/>
          <p:nvPr/>
        </p:nvSpPr>
        <p:spPr>
          <a:xfrm>
            <a:off x="3237470" y="5548184"/>
            <a:ext cx="4203138" cy="707886"/>
          </a:xfrm>
          <a:prstGeom prst="rect">
            <a:avLst/>
          </a:prstGeom>
          <a:noFill/>
        </p:spPr>
        <p:txBody>
          <a:bodyPr wrap="none" rtlCol="0">
            <a:spAutoFit/>
          </a:bodyPr>
          <a:lstStyle/>
          <a:p>
            <a:pPr marL="285750" indent="-285750">
              <a:buFont typeface="Wingdings" pitchFamily="2" charset="2"/>
              <a:buChar char="Ø"/>
            </a:pPr>
            <a:r>
              <a:rPr lang="fr-FR" sz="2000" dirty="0">
                <a:effectLst/>
                <a:latin typeface="Times New Roman" panose="02020603050405020304" pitchFamily="18" charset="0"/>
                <a:cs typeface="Times New Roman" panose="02020603050405020304" pitchFamily="18" charset="0"/>
              </a:rPr>
              <a:t>avant BERT :</a:t>
            </a:r>
          </a:p>
          <a:p>
            <a:r>
              <a:rPr lang="fr-FR" sz="2000" dirty="0">
                <a:effectLst/>
                <a:latin typeface="Times New Roman" panose="02020603050405020304" pitchFamily="18" charset="0"/>
                <a:cs typeface="Times New Roman" panose="02020603050405020304" pitchFamily="18" charset="0"/>
              </a:rPr>
              <a:t>	- tokenisation (</a:t>
            </a:r>
            <a:r>
              <a:rPr lang="fr-FR" sz="2000" dirty="0" err="1">
                <a:effectLst/>
                <a:latin typeface="Times New Roman" panose="02020603050405020304" pitchFamily="18" charset="0"/>
                <a:cs typeface="Times New Roman" panose="02020603050405020304" pitchFamily="18" charset="0"/>
              </a:rPr>
              <a:t>BertTokenizer</a:t>
            </a:r>
            <a:r>
              <a:rPr lang="fr-FR" sz="2000" dirty="0">
                <a:effectLst/>
                <a:latin typeface="Times New Roman" panose="02020603050405020304" pitchFamily="18" charset="0"/>
                <a:cs typeface="Times New Roman" panose="02020603050405020304" pitchFamily="18" charset="0"/>
              </a:rPr>
              <a:t>)</a:t>
            </a:r>
          </a:p>
        </p:txBody>
      </p:sp>
      <p:sp>
        <p:nvSpPr>
          <p:cNvPr id="43" name="object 23">
            <a:extLst>
              <a:ext uri="{FF2B5EF4-FFF2-40B4-BE49-F238E27FC236}">
                <a16:creationId xmlns:a16="http://schemas.microsoft.com/office/drawing/2014/main" id="{6120303F-A1B8-C047-FA54-B21759EE2B54}"/>
              </a:ext>
            </a:extLst>
          </p:cNvPr>
          <p:cNvSpPr txBox="1">
            <a:spLocks noGrp="1"/>
          </p:cNvSpPr>
          <p:nvPr>
            <p:ph type="title"/>
          </p:nvPr>
        </p:nvSpPr>
        <p:spPr>
          <a:xfrm>
            <a:off x="6712" y="12622"/>
            <a:ext cx="7003688" cy="443070"/>
          </a:xfrm>
          <a:prstGeom prst="rect">
            <a:avLst/>
          </a:prstGeom>
        </p:spPr>
        <p:txBody>
          <a:bodyPr vert="horz" wrap="square" lIns="0" tIns="12065" rIns="0" bIns="0" rtlCol="0">
            <a:spAutoFit/>
          </a:bodyPr>
          <a:lstStyle/>
          <a:p>
            <a:pPr marL="12700">
              <a:spcBef>
                <a:spcPts val="95"/>
              </a:spcBef>
            </a:pPr>
            <a:r>
              <a:rPr lang="fr-FR" sz="2800" spc="-15" dirty="0">
                <a:solidFill>
                  <a:schemeClr val="tx1"/>
                </a:solidFill>
                <a:latin typeface="Times New Roman" panose="02020603050405020304" pitchFamily="18" charset="0"/>
                <a:cs typeface="Times New Roman" panose="02020603050405020304" pitchFamily="18" charset="0"/>
              </a:rPr>
              <a:t>Etude de f</a:t>
            </a:r>
            <a:r>
              <a:rPr sz="2800" spc="-15" dirty="0" err="1">
                <a:solidFill>
                  <a:schemeClr val="tx1"/>
                </a:solidFill>
                <a:latin typeface="Times New Roman" panose="02020603050405020304" pitchFamily="18" charset="0"/>
                <a:cs typeface="Times New Roman" panose="02020603050405020304" pitchFamily="18" charset="0"/>
              </a:rPr>
              <a:t>aisabilité</a:t>
            </a:r>
            <a:r>
              <a:rPr sz="2800" spc="-5" dirty="0">
                <a:solidFill>
                  <a:schemeClr val="tx1"/>
                </a:solidFill>
                <a:latin typeface="Times New Roman" panose="02020603050405020304" pitchFamily="18" charset="0"/>
                <a:cs typeface="Times New Roman" panose="02020603050405020304" pitchFamily="18" charset="0"/>
              </a:rPr>
              <a:t> via</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les</a:t>
            </a:r>
            <a:r>
              <a:rPr lang="fr-FR" sz="2800" spc="-5" dirty="0">
                <a:solidFill>
                  <a:schemeClr val="tx1"/>
                </a:solidFill>
                <a:latin typeface="Times New Roman" panose="02020603050405020304" pitchFamily="18" charset="0"/>
                <a:cs typeface="Times New Roman" panose="02020603050405020304" pitchFamily="18" charset="0"/>
              </a:rPr>
              <a:t> </a:t>
            </a:r>
            <a:r>
              <a:rPr lang="fr-FR" sz="2800" b="1" spc="-10" dirty="0">
                <a:solidFill>
                  <a:schemeClr val="tx1"/>
                </a:solidFill>
                <a:latin typeface="Times New Roman" panose="02020603050405020304" pitchFamily="18" charset="0"/>
                <a:cs typeface="Times New Roman" panose="02020603050405020304" pitchFamily="18" charset="0"/>
              </a:rPr>
              <a:t>données </a:t>
            </a:r>
            <a:r>
              <a:rPr lang="fr-FR" sz="2800" b="1" spc="-5" dirty="0">
                <a:solidFill>
                  <a:schemeClr val="tx1"/>
                </a:solidFill>
                <a:latin typeface="Times New Roman" panose="02020603050405020304" pitchFamily="18" charset="0"/>
                <a:cs typeface="Times New Roman" panose="02020603050405020304" pitchFamily="18" charset="0"/>
              </a:rPr>
              <a:t> </a:t>
            </a:r>
            <a:r>
              <a:rPr lang="fr-FR" sz="2800" b="1" spc="-40" dirty="0">
                <a:solidFill>
                  <a:schemeClr val="tx1"/>
                </a:solidFill>
                <a:latin typeface="Times New Roman" panose="02020603050405020304" pitchFamily="18" charset="0"/>
                <a:cs typeface="Times New Roman" panose="02020603050405020304" pitchFamily="18" charset="0"/>
              </a:rPr>
              <a:t>t</a:t>
            </a:r>
            <a:r>
              <a:rPr lang="fr-FR" sz="2800" b="1" spc="-60" dirty="0">
                <a:solidFill>
                  <a:schemeClr val="tx1"/>
                </a:solidFill>
                <a:latin typeface="Times New Roman" panose="02020603050405020304" pitchFamily="18" charset="0"/>
                <a:cs typeface="Times New Roman" panose="02020603050405020304" pitchFamily="18" charset="0"/>
              </a:rPr>
              <a:t>e</a:t>
            </a:r>
            <a:r>
              <a:rPr lang="fr-FR" sz="2800" b="1" spc="-10" dirty="0">
                <a:solidFill>
                  <a:schemeClr val="tx1"/>
                </a:solidFill>
                <a:latin typeface="Times New Roman" panose="02020603050405020304" pitchFamily="18" charset="0"/>
                <a:cs typeface="Times New Roman" panose="02020603050405020304" pitchFamily="18" charset="0"/>
              </a:rPr>
              <a:t>xtuel</a:t>
            </a:r>
            <a:r>
              <a:rPr lang="fr-FR" sz="2800" b="1" spc="-15" dirty="0">
                <a:solidFill>
                  <a:schemeClr val="tx1"/>
                </a:solidFill>
                <a:latin typeface="Times New Roman" panose="02020603050405020304" pitchFamily="18" charset="0"/>
                <a:cs typeface="Times New Roman" panose="02020603050405020304" pitchFamily="18" charset="0"/>
              </a:rPr>
              <a:t>l</a:t>
            </a:r>
            <a:r>
              <a:rPr lang="fr-FR" sz="2800" b="1" spc="-10" dirty="0">
                <a:solidFill>
                  <a:schemeClr val="tx1"/>
                </a:solidFill>
                <a:latin typeface="Times New Roman" panose="02020603050405020304" pitchFamily="18" charset="0"/>
                <a:cs typeface="Times New Roman" panose="02020603050405020304" pitchFamily="18" charset="0"/>
              </a:rPr>
              <a:t>es</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object 35"/>
          <p:cNvSpPr txBox="1"/>
          <p:nvPr/>
        </p:nvSpPr>
        <p:spPr>
          <a:xfrm>
            <a:off x="6712" y="3950023"/>
            <a:ext cx="2888888" cy="874598"/>
          </a:xfrm>
          <a:prstGeom prst="rect">
            <a:avLst/>
          </a:prstGeom>
        </p:spPr>
        <p:txBody>
          <a:bodyPr vert="horz" wrap="square" lIns="0" tIns="12700" rIns="0" bIns="0" rtlCol="0">
            <a:spAutoFit/>
          </a:bodyPr>
          <a:lstStyle/>
          <a:p>
            <a:pPr marL="12700">
              <a:lnSpc>
                <a:spcPct val="100000"/>
              </a:lnSpc>
              <a:spcBef>
                <a:spcPts val="100"/>
              </a:spcBef>
            </a:pPr>
            <a:r>
              <a:rPr sz="2800" b="1" spc="-5" dirty="0">
                <a:uFill>
                  <a:solidFill>
                    <a:srgbClr val="EC7C30"/>
                  </a:solidFill>
                </a:uFill>
                <a:latin typeface="Times New Roman" panose="02020603050405020304" pitchFamily="18" charset="0"/>
                <a:cs typeface="Times New Roman" panose="02020603050405020304" pitchFamily="18" charset="0"/>
              </a:rPr>
              <a:t>ARI-score</a:t>
            </a:r>
            <a:r>
              <a:rPr lang="fr-FR" sz="2800" b="1" spc="-5" dirty="0">
                <a:uFill>
                  <a:solidFill>
                    <a:srgbClr val="EC7C30"/>
                  </a:solidFill>
                </a:uFill>
                <a:latin typeface="Times New Roman" panose="02020603050405020304" pitchFamily="18" charset="0"/>
                <a:cs typeface="Times New Roman" panose="02020603050405020304" pitchFamily="18" charset="0"/>
              </a:rPr>
              <a:t>:</a:t>
            </a:r>
            <a:r>
              <a:rPr sz="2800" b="1" spc="-95" dirty="0">
                <a:uFill>
                  <a:solidFill>
                    <a:srgbClr val="EC7C30"/>
                  </a:solidFill>
                </a:uFill>
                <a:latin typeface="Times New Roman" panose="02020603050405020304" pitchFamily="18" charset="0"/>
                <a:cs typeface="Times New Roman" panose="02020603050405020304" pitchFamily="18" charset="0"/>
              </a:rPr>
              <a:t> </a:t>
            </a:r>
            <a:r>
              <a:rPr sz="2800" b="1" dirty="0">
                <a:uFill>
                  <a:solidFill>
                    <a:srgbClr val="EC7C30"/>
                  </a:solidFill>
                </a:uFill>
                <a:latin typeface="Times New Roman" panose="02020603050405020304" pitchFamily="18" charset="0"/>
                <a:cs typeface="Times New Roman" panose="02020603050405020304" pitchFamily="18" charset="0"/>
              </a:rPr>
              <a:t>0,4</a:t>
            </a:r>
            <a:r>
              <a:rPr lang="fr-FR" sz="2800" b="1" dirty="0">
                <a:uFill>
                  <a:solidFill>
                    <a:srgbClr val="EC7C30"/>
                  </a:solidFill>
                </a:uFill>
                <a:latin typeface="Times New Roman" panose="02020603050405020304" pitchFamily="18" charset="0"/>
                <a:cs typeface="Times New Roman" panose="02020603050405020304" pitchFamily="18" charset="0"/>
              </a:rPr>
              <a:t>616</a:t>
            </a:r>
            <a:r>
              <a:rPr lang="fr-FR" sz="2800" dirty="0">
                <a:latin typeface="Times New Roman" panose="02020603050405020304" pitchFamily="18" charset="0"/>
                <a:cs typeface="Times New Roman" panose="02020603050405020304" pitchFamily="18" charset="0"/>
              </a:rPr>
              <a:t> </a:t>
            </a:r>
            <a:r>
              <a:rPr sz="2800" b="1" spc="-40" dirty="0">
                <a:uFill>
                  <a:solidFill>
                    <a:srgbClr val="EC7C30"/>
                  </a:solidFill>
                </a:uFill>
                <a:latin typeface="Times New Roman" panose="02020603050405020304" pitchFamily="18" charset="0"/>
                <a:cs typeface="Times New Roman" panose="02020603050405020304" pitchFamily="18" charset="0"/>
              </a:rPr>
              <a:t>Temps</a:t>
            </a:r>
            <a:r>
              <a:rPr lang="fr-FR" sz="2800" b="1" spc="-40" dirty="0">
                <a:uFill>
                  <a:solidFill>
                    <a:srgbClr val="EC7C30"/>
                  </a:solidFill>
                </a:uFill>
                <a:latin typeface="Times New Roman" panose="02020603050405020304" pitchFamily="18" charset="0"/>
                <a:cs typeface="Times New Roman" panose="02020603050405020304" pitchFamily="18" charset="0"/>
              </a:rPr>
              <a:t>:</a:t>
            </a:r>
            <a:r>
              <a:rPr sz="2800" b="1" spc="-15" dirty="0">
                <a:uFill>
                  <a:solidFill>
                    <a:srgbClr val="EC7C30"/>
                  </a:solidFill>
                </a:uFill>
                <a:latin typeface="Times New Roman" panose="02020603050405020304" pitchFamily="18" charset="0"/>
                <a:cs typeface="Times New Roman" panose="02020603050405020304" pitchFamily="18" charset="0"/>
              </a:rPr>
              <a:t> </a:t>
            </a:r>
            <a:r>
              <a:rPr sz="2800" b="1" spc="-10" dirty="0">
                <a:uFill>
                  <a:solidFill>
                    <a:srgbClr val="EC7C30"/>
                  </a:solidFill>
                </a:uFill>
                <a:latin typeface="Times New Roman" panose="02020603050405020304" pitchFamily="18" charset="0"/>
                <a:cs typeface="Times New Roman" panose="02020603050405020304" pitchFamily="18" charset="0"/>
              </a:rPr>
              <a:t>1</a:t>
            </a:r>
            <a:r>
              <a:rPr lang="fr-FR" sz="2800" b="1" spc="-10" dirty="0">
                <a:uFill>
                  <a:solidFill>
                    <a:srgbClr val="EC7C30"/>
                  </a:solidFill>
                </a:uFill>
                <a:latin typeface="Times New Roman" panose="02020603050405020304" pitchFamily="18" charset="0"/>
                <a:cs typeface="Times New Roman" panose="02020603050405020304" pitchFamily="18" charset="0"/>
              </a:rPr>
              <a:t>4</a:t>
            </a:r>
            <a:r>
              <a:rPr sz="2800" b="1" spc="-10" dirty="0">
                <a:uFill>
                  <a:solidFill>
                    <a:srgbClr val="EC7C30"/>
                  </a:solidFill>
                </a:uFill>
                <a:latin typeface="Times New Roman" panose="02020603050405020304" pitchFamily="18" charset="0"/>
                <a:cs typeface="Times New Roman" panose="02020603050405020304" pitchFamily="18" charset="0"/>
              </a:rPr>
              <a:t>s</a:t>
            </a:r>
            <a:endParaRPr sz="2800" dirty="0">
              <a:latin typeface="Times New Roman" panose="02020603050405020304" pitchFamily="18" charset="0"/>
              <a:cs typeface="Times New Roman" panose="02020603050405020304" pitchFamily="18" charset="0"/>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127635">
              <a:lnSpc>
                <a:spcPts val="1435"/>
              </a:lnSpc>
            </a:pPr>
            <a:fld id="{81D60167-4931-47E6-BA6A-407CBD079E47}" type="slidenum">
              <a:rPr dirty="0"/>
              <a:t>7</a:t>
            </a:fld>
            <a:endParaRPr dirty="0"/>
          </a:p>
        </p:txBody>
      </p:sp>
      <p:graphicFrame>
        <p:nvGraphicFramePr>
          <p:cNvPr id="53" name="Diagramme 52">
            <a:extLst>
              <a:ext uri="{FF2B5EF4-FFF2-40B4-BE49-F238E27FC236}">
                <a16:creationId xmlns:a16="http://schemas.microsoft.com/office/drawing/2014/main" id="{061418BD-0929-EB5E-D7DF-9D6ED0EB3376}"/>
              </a:ext>
            </a:extLst>
          </p:cNvPr>
          <p:cNvGraphicFramePr/>
          <p:nvPr>
            <p:extLst>
              <p:ext uri="{D42A27DB-BD31-4B8C-83A1-F6EECF244321}">
                <p14:modId xmlns:p14="http://schemas.microsoft.com/office/powerpoint/2010/main" val="2507851799"/>
              </p:ext>
            </p:extLst>
          </p:nvPr>
        </p:nvGraphicFramePr>
        <p:xfrm>
          <a:off x="3106984" y="1359411"/>
          <a:ext cx="9074119" cy="1856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 name="object 10">
            <a:extLst>
              <a:ext uri="{FF2B5EF4-FFF2-40B4-BE49-F238E27FC236}">
                <a16:creationId xmlns:a16="http://schemas.microsoft.com/office/drawing/2014/main" id="{077C356D-5E14-5CC2-F6D1-094364138AC9}"/>
              </a:ext>
            </a:extLst>
          </p:cNvPr>
          <p:cNvSpPr/>
          <p:nvPr/>
        </p:nvSpPr>
        <p:spPr>
          <a:xfrm>
            <a:off x="1" y="5181600"/>
            <a:ext cx="2666999" cy="1676399"/>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pic>
        <p:nvPicPr>
          <p:cNvPr id="58" name="object 28">
            <a:extLst>
              <a:ext uri="{FF2B5EF4-FFF2-40B4-BE49-F238E27FC236}">
                <a16:creationId xmlns:a16="http://schemas.microsoft.com/office/drawing/2014/main" id="{28F4F837-6384-A3A4-B81A-AF8CF07DCB13}"/>
              </a:ext>
            </a:extLst>
          </p:cNvPr>
          <p:cNvPicPr/>
          <p:nvPr/>
        </p:nvPicPr>
        <p:blipFill>
          <a:blip r:embed="rId8" cstate="print"/>
          <a:stretch>
            <a:fillRect/>
          </a:stretch>
        </p:blipFill>
        <p:spPr>
          <a:xfrm>
            <a:off x="10963427" y="5550695"/>
            <a:ext cx="1217676" cy="749808"/>
          </a:xfrm>
          <a:prstGeom prst="rect">
            <a:avLst/>
          </a:prstGeom>
        </p:spPr>
      </p:pic>
      <p:sp>
        <p:nvSpPr>
          <p:cNvPr id="61" name="object 23">
            <a:extLst>
              <a:ext uri="{FF2B5EF4-FFF2-40B4-BE49-F238E27FC236}">
                <a16:creationId xmlns:a16="http://schemas.microsoft.com/office/drawing/2014/main" id="{DC676ED7-3018-BB1C-F099-B6E178DDDF18}"/>
              </a:ext>
            </a:extLst>
          </p:cNvPr>
          <p:cNvSpPr txBox="1">
            <a:spLocks/>
          </p:cNvSpPr>
          <p:nvPr/>
        </p:nvSpPr>
        <p:spPr>
          <a:xfrm>
            <a:off x="6712" y="12622"/>
            <a:ext cx="7003688" cy="44307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2800" b="1" kern="0" spc="-15" dirty="0">
                <a:solidFill>
                  <a:schemeClr val="tx1"/>
                </a:solidFill>
                <a:latin typeface="Times New Roman" panose="02020603050405020304" pitchFamily="18" charset="0"/>
                <a:cs typeface="Times New Roman" panose="02020603050405020304" pitchFamily="18" charset="0"/>
              </a:rPr>
              <a:t>Etude de faisabilité</a:t>
            </a:r>
            <a:r>
              <a:rPr lang="fr-FR" sz="2800" b="1" kern="0" spc="-5" dirty="0">
                <a:solidFill>
                  <a:schemeClr val="tx1"/>
                </a:solidFill>
                <a:latin typeface="Times New Roman" panose="02020603050405020304" pitchFamily="18" charset="0"/>
                <a:cs typeface="Times New Roman" panose="02020603050405020304" pitchFamily="18" charset="0"/>
              </a:rPr>
              <a:t> via</a:t>
            </a:r>
            <a:r>
              <a:rPr lang="fr-FR" sz="2800" b="1" kern="0" spc="-15" dirty="0">
                <a:solidFill>
                  <a:schemeClr val="tx1"/>
                </a:solidFill>
                <a:latin typeface="Times New Roman" panose="02020603050405020304" pitchFamily="18" charset="0"/>
                <a:cs typeface="Times New Roman" panose="02020603050405020304" pitchFamily="18" charset="0"/>
              </a:rPr>
              <a:t> </a:t>
            </a:r>
            <a:r>
              <a:rPr lang="fr-FR" sz="2800" b="1" kern="0" spc="-5" dirty="0">
                <a:solidFill>
                  <a:schemeClr val="tx1"/>
                </a:solidFill>
                <a:latin typeface="Times New Roman" panose="02020603050405020304" pitchFamily="18" charset="0"/>
                <a:cs typeface="Times New Roman" panose="02020603050405020304" pitchFamily="18" charset="0"/>
              </a:rPr>
              <a:t>les </a:t>
            </a:r>
            <a:r>
              <a:rPr lang="fr-FR" sz="2800" b="1" kern="0" spc="-10" dirty="0">
                <a:solidFill>
                  <a:schemeClr val="tx1"/>
                </a:solidFill>
                <a:latin typeface="Times New Roman" panose="02020603050405020304" pitchFamily="18" charset="0"/>
                <a:cs typeface="Times New Roman" panose="02020603050405020304" pitchFamily="18" charset="0"/>
              </a:rPr>
              <a:t>données </a:t>
            </a:r>
            <a:r>
              <a:rPr lang="fr-FR" sz="2800" b="1" kern="0" spc="-5" dirty="0">
                <a:solidFill>
                  <a:schemeClr val="tx1"/>
                </a:solidFill>
                <a:latin typeface="Times New Roman" panose="02020603050405020304" pitchFamily="18" charset="0"/>
                <a:cs typeface="Times New Roman" panose="02020603050405020304" pitchFamily="18" charset="0"/>
              </a:rPr>
              <a:t> </a:t>
            </a:r>
            <a:r>
              <a:rPr lang="fr-FR" sz="2800" b="1" kern="0" spc="-40" dirty="0">
                <a:solidFill>
                  <a:schemeClr val="tx1"/>
                </a:solidFill>
                <a:latin typeface="Times New Roman" panose="02020603050405020304" pitchFamily="18" charset="0"/>
                <a:cs typeface="Times New Roman" panose="02020603050405020304" pitchFamily="18" charset="0"/>
              </a:rPr>
              <a:t>t</a:t>
            </a:r>
            <a:r>
              <a:rPr lang="fr-FR" sz="2800" b="1" kern="0" spc="-60" dirty="0">
                <a:solidFill>
                  <a:schemeClr val="tx1"/>
                </a:solidFill>
                <a:latin typeface="Times New Roman" panose="02020603050405020304" pitchFamily="18" charset="0"/>
                <a:cs typeface="Times New Roman" panose="02020603050405020304" pitchFamily="18" charset="0"/>
              </a:rPr>
              <a:t>e</a:t>
            </a:r>
            <a:r>
              <a:rPr lang="fr-FR" sz="2800" b="1" kern="0" spc="-10" dirty="0">
                <a:solidFill>
                  <a:schemeClr val="tx1"/>
                </a:solidFill>
                <a:latin typeface="Times New Roman" panose="02020603050405020304" pitchFamily="18" charset="0"/>
                <a:cs typeface="Times New Roman" panose="02020603050405020304" pitchFamily="18" charset="0"/>
              </a:rPr>
              <a:t>xtuel</a:t>
            </a:r>
            <a:r>
              <a:rPr lang="fr-FR" sz="2800" b="1" kern="0" spc="-15" dirty="0">
                <a:solidFill>
                  <a:schemeClr val="tx1"/>
                </a:solidFill>
                <a:latin typeface="Times New Roman" panose="02020603050405020304" pitchFamily="18" charset="0"/>
                <a:cs typeface="Times New Roman" panose="02020603050405020304" pitchFamily="18" charset="0"/>
              </a:rPr>
              <a:t>l</a:t>
            </a:r>
            <a:r>
              <a:rPr lang="fr-FR" sz="2800" b="1" kern="0" spc="-10" dirty="0">
                <a:solidFill>
                  <a:schemeClr val="tx1"/>
                </a:solidFill>
                <a:latin typeface="Times New Roman" panose="02020603050405020304" pitchFamily="18" charset="0"/>
                <a:cs typeface="Times New Roman" panose="02020603050405020304" pitchFamily="18" charset="0"/>
              </a:rPr>
              <a:t>es</a:t>
            </a:r>
            <a:endParaRPr lang="fr-FR" sz="2800" b="1" kern="0" dirty="0">
              <a:solidFill>
                <a:schemeClr val="tx1"/>
              </a:solidFill>
              <a:latin typeface="Times New Roman" panose="02020603050405020304" pitchFamily="18" charset="0"/>
              <a:cs typeface="Times New Roman" panose="02020603050405020304" pitchFamily="18" charset="0"/>
            </a:endParaRPr>
          </a:p>
        </p:txBody>
      </p:sp>
      <p:sp>
        <p:nvSpPr>
          <p:cNvPr id="4" name="Ellipse 3">
            <a:extLst>
              <a:ext uri="{FF2B5EF4-FFF2-40B4-BE49-F238E27FC236}">
                <a16:creationId xmlns:a16="http://schemas.microsoft.com/office/drawing/2014/main" id="{00253566-5B52-68B5-D613-ACBC518F4933}"/>
              </a:ext>
            </a:extLst>
          </p:cNvPr>
          <p:cNvSpPr/>
          <p:nvPr/>
        </p:nvSpPr>
        <p:spPr>
          <a:xfrm>
            <a:off x="1746329" y="1622057"/>
            <a:ext cx="2614613" cy="133170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100"/>
              </a:spcBef>
            </a:pPr>
            <a:r>
              <a:rPr lang="fr-FR" sz="2000" b="1" dirty="0">
                <a:solidFill>
                  <a:schemeClr val="bg1"/>
                </a:solidFill>
                <a:latin typeface="Times New Roman" panose="02020603050405020304" pitchFamily="18" charset="0"/>
                <a:cs typeface="Times New Roman" panose="02020603050405020304" pitchFamily="18" charset="0"/>
              </a:rPr>
              <a:t>Bag</a:t>
            </a:r>
            <a:r>
              <a:rPr lang="fr-FR" sz="2000" b="1" spc="-40" dirty="0">
                <a:solidFill>
                  <a:schemeClr val="bg1"/>
                </a:solidFill>
                <a:latin typeface="Times New Roman" panose="02020603050405020304" pitchFamily="18" charset="0"/>
                <a:cs typeface="Times New Roman" panose="02020603050405020304" pitchFamily="18" charset="0"/>
              </a:rPr>
              <a:t> </a:t>
            </a:r>
            <a:r>
              <a:rPr lang="fr-FR" sz="2000" b="1" dirty="0">
                <a:solidFill>
                  <a:schemeClr val="bg1"/>
                </a:solidFill>
                <a:latin typeface="Times New Roman" panose="02020603050405020304" pitchFamily="18" charset="0"/>
                <a:cs typeface="Times New Roman" panose="02020603050405020304" pitchFamily="18" charset="0"/>
              </a:rPr>
              <a:t>of</a:t>
            </a:r>
            <a:r>
              <a:rPr lang="fr-FR" sz="2000" b="1" spc="-55" dirty="0">
                <a:solidFill>
                  <a:schemeClr val="bg1"/>
                </a:solidFill>
                <a:latin typeface="Times New Roman" panose="02020603050405020304" pitchFamily="18" charset="0"/>
                <a:cs typeface="Times New Roman" panose="02020603050405020304" pitchFamily="18" charset="0"/>
              </a:rPr>
              <a:t> </a:t>
            </a:r>
            <a:r>
              <a:rPr lang="fr-FR" sz="2000" b="1" spc="-15" dirty="0">
                <a:solidFill>
                  <a:schemeClr val="bg1"/>
                </a:solidFill>
                <a:latin typeface="Times New Roman" panose="02020603050405020304" pitchFamily="18" charset="0"/>
                <a:cs typeface="Times New Roman" panose="02020603050405020304" pitchFamily="18" charset="0"/>
              </a:rPr>
              <a:t>word:</a:t>
            </a:r>
          </a:p>
          <a:p>
            <a:pPr marL="12700" algn="ctr">
              <a:spcBef>
                <a:spcPts val="100"/>
              </a:spcBef>
            </a:pPr>
            <a:r>
              <a:rPr lang="fr-FR" sz="2000" b="1" spc="-15" dirty="0">
                <a:solidFill>
                  <a:schemeClr val="bg1"/>
                </a:solidFill>
                <a:latin typeface="Times New Roman" panose="02020603050405020304" pitchFamily="18" charset="0"/>
                <a:cs typeface="Times New Roman" panose="02020603050405020304" pitchFamily="18" charset="0"/>
              </a:rPr>
              <a:t>CountVectorizer</a:t>
            </a:r>
            <a:endParaRPr lang="fr-FR" sz="2000"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100"/>
              </a:spcBef>
            </a:pPr>
            <a:endParaRPr lang="fr-FR" sz="1800" dirty="0">
              <a:latin typeface="Calibri"/>
              <a:cs typeface="Calibri"/>
            </a:endParaRPr>
          </a:p>
        </p:txBody>
      </p:sp>
      <p:pic>
        <p:nvPicPr>
          <p:cNvPr id="7" name="Image 6" descr="Une image contenant capture d’écran&#10;&#10;Description générée automatiquement">
            <a:extLst>
              <a:ext uri="{FF2B5EF4-FFF2-40B4-BE49-F238E27FC236}">
                <a16:creationId xmlns:a16="http://schemas.microsoft.com/office/drawing/2014/main" id="{AF32C4F7-2B45-495E-1CD2-977F1B5796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9013" y="3415192"/>
            <a:ext cx="7772400" cy="3430186"/>
          </a:xfrm>
          <a:prstGeom prst="rect">
            <a:avLst/>
          </a:prstGeom>
        </p:spPr>
      </p:pic>
      <p:pic>
        <p:nvPicPr>
          <p:cNvPr id="9" name="object 24">
            <a:extLst>
              <a:ext uri="{FF2B5EF4-FFF2-40B4-BE49-F238E27FC236}">
                <a16:creationId xmlns:a16="http://schemas.microsoft.com/office/drawing/2014/main" id="{D8280754-93B5-C3F3-EB50-618BD6E60525}"/>
              </a:ext>
            </a:extLst>
          </p:cNvPr>
          <p:cNvPicPr/>
          <p:nvPr/>
        </p:nvPicPr>
        <p:blipFill>
          <a:blip r:embed="rId10" cstate="print"/>
          <a:stretch>
            <a:fillRect/>
          </a:stretch>
        </p:blipFill>
        <p:spPr>
          <a:xfrm>
            <a:off x="11106912" y="89743"/>
            <a:ext cx="1085088" cy="987551"/>
          </a:xfrm>
          <a:prstGeom prst="rect">
            <a:avLst/>
          </a:prstGeom>
        </p:spPr>
      </p:pic>
      <p:grpSp>
        <p:nvGrpSpPr>
          <p:cNvPr id="2" name="Groupe 1">
            <a:extLst>
              <a:ext uri="{FF2B5EF4-FFF2-40B4-BE49-F238E27FC236}">
                <a16:creationId xmlns:a16="http://schemas.microsoft.com/office/drawing/2014/main" id="{25816FE0-9DF7-B870-14E5-589FC6B3D130}"/>
              </a:ext>
            </a:extLst>
          </p:cNvPr>
          <p:cNvGrpSpPr/>
          <p:nvPr/>
        </p:nvGrpSpPr>
        <p:grpSpPr>
          <a:xfrm>
            <a:off x="-75108" y="1359411"/>
            <a:ext cx="1821437" cy="1991566"/>
            <a:chOff x="1530330" y="134243"/>
            <a:chExt cx="1821437" cy="1991566"/>
          </a:xfrm>
        </p:grpSpPr>
        <p:sp>
          <p:nvSpPr>
            <p:cNvPr id="3" name="Rectangle : coins arrondis 2">
              <a:extLst>
                <a:ext uri="{FF2B5EF4-FFF2-40B4-BE49-F238E27FC236}">
                  <a16:creationId xmlns:a16="http://schemas.microsoft.com/office/drawing/2014/main" id="{D9FCD329-F51E-E888-79FB-C8E4BC06A50C}"/>
                </a:ext>
              </a:extLst>
            </p:cNvPr>
            <p:cNvSpPr/>
            <p:nvPr/>
          </p:nvSpPr>
          <p:spPr>
            <a:xfrm>
              <a:off x="1530330" y="134243"/>
              <a:ext cx="1821437" cy="199156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5" name="Rectangle : coins arrondis 4">
              <a:extLst>
                <a:ext uri="{FF2B5EF4-FFF2-40B4-BE49-F238E27FC236}">
                  <a16:creationId xmlns:a16="http://schemas.microsoft.com/office/drawing/2014/main" id="{B17BB328-CA4B-96CD-BE14-44B24F26E103}"/>
                </a:ext>
              </a:extLst>
            </p:cNvPr>
            <p:cNvSpPr txBox="1"/>
            <p:nvPr/>
          </p:nvSpPr>
          <p:spPr>
            <a:xfrm>
              <a:off x="1583678" y="187591"/>
              <a:ext cx="1714741" cy="18848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spc="-15" dirty="0">
                  <a:latin typeface="Times New Roman" panose="02020603050405020304" pitchFamily="18" charset="0"/>
                  <a:cs typeface="Times New Roman" panose="02020603050405020304" pitchFamily="18" charset="0"/>
                </a:rPr>
                <a:t>Nettoyage: </a:t>
              </a:r>
              <a:r>
                <a:rPr lang="fr-FR" sz="2000" b="1" kern="1200" spc="-5" dirty="0">
                  <a:latin typeface="Times New Roman" panose="02020603050405020304" pitchFamily="18" charset="0"/>
                  <a:cs typeface="Times New Roman" panose="02020603050405020304" pitchFamily="18" charset="0"/>
                </a:rPr>
                <a:t>suppression </a:t>
              </a:r>
              <a:r>
                <a:rPr lang="fr-FR" sz="2000" b="1" kern="1200" dirty="0">
                  <a:latin typeface="Times New Roman" panose="02020603050405020304" pitchFamily="18" charset="0"/>
                  <a:cs typeface="Times New Roman" panose="02020603050405020304" pitchFamily="18" charset="0"/>
                </a:rPr>
                <a:t>des </a:t>
              </a:r>
              <a:r>
                <a:rPr lang="fr-FR" sz="2000" b="1" kern="1200" spc="-5" dirty="0">
                  <a:latin typeface="Times New Roman" panose="02020603050405020304" pitchFamily="18" charset="0"/>
                  <a:cs typeface="Times New Roman" panose="02020603050405020304" pitchFamily="18" charset="0"/>
                </a:rPr>
                <a:t>mots </a:t>
              </a:r>
              <a:r>
                <a:rPr lang="fr-FR" sz="2000" b="1" kern="1200" dirty="0">
                  <a:latin typeface="Times New Roman" panose="02020603050405020304" pitchFamily="18" charset="0"/>
                  <a:cs typeface="Times New Roman" panose="02020603050405020304" pitchFamily="18" charset="0"/>
                </a:rPr>
                <a:t>qui </a:t>
              </a:r>
              <a:r>
                <a:rPr lang="fr-FR" sz="2000" b="1" kern="1200" spc="5" dirty="0">
                  <a:latin typeface="Times New Roman" panose="02020603050405020304" pitchFamily="18" charset="0"/>
                  <a:cs typeface="Times New Roman" panose="02020603050405020304" pitchFamily="18" charset="0"/>
                </a:rPr>
                <a:t> </a:t>
              </a:r>
              <a:r>
                <a:rPr lang="fr-FR" sz="2000" b="1" kern="1200" spc="-10" dirty="0">
                  <a:latin typeface="Times New Roman" panose="02020603050405020304" pitchFamily="18" charset="0"/>
                  <a:cs typeface="Times New Roman" panose="02020603050405020304" pitchFamily="18" charset="0"/>
                </a:rPr>
                <a:t>apparaissent</a:t>
              </a:r>
              <a:r>
                <a:rPr lang="fr-FR" sz="2000" b="1" kern="1200" spc="-30"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plus</a:t>
              </a:r>
              <a:r>
                <a:rPr lang="fr-FR" sz="2000" b="1" kern="1200" spc="-40"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de</a:t>
              </a:r>
              <a:r>
                <a:rPr lang="fr-FR" sz="2000" b="1" kern="1200" spc="-15"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95%</a:t>
              </a:r>
              <a:r>
                <a:rPr lang="fr-FR" sz="2000" b="1" kern="1200" spc="5" dirty="0">
                  <a:latin typeface="Times New Roman" panose="02020603050405020304" pitchFamily="18" charset="0"/>
                  <a:cs typeface="Times New Roman" panose="02020603050405020304" pitchFamily="18" charset="0"/>
                </a:rPr>
                <a:t> </a:t>
              </a:r>
              <a:endParaRPr lang="fr-FR" sz="2000" kern="1200" dirty="0">
                <a:solidFill>
                  <a:schemeClr val="bg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object 24"/>
          <p:cNvSpPr txBox="1"/>
          <p:nvPr/>
        </p:nvSpPr>
        <p:spPr>
          <a:xfrm>
            <a:off x="11908028" y="6582257"/>
            <a:ext cx="205740" cy="228268"/>
          </a:xfrm>
          <a:prstGeom prst="rect">
            <a:avLst/>
          </a:prstGeom>
        </p:spPr>
        <p:txBody>
          <a:bodyPr vert="horz" wrap="square" lIns="0" tIns="12700" rIns="0" bIns="0" rtlCol="0">
            <a:spAutoFit/>
          </a:bodyPr>
          <a:lstStyle/>
          <a:p>
            <a:pPr marL="12700">
              <a:lnSpc>
                <a:spcPct val="100000"/>
              </a:lnSpc>
              <a:spcBef>
                <a:spcPts val="100"/>
              </a:spcBef>
            </a:pPr>
            <a:r>
              <a:rPr lang="fr-FR" sz="1400" b="1" spc="-5" dirty="0">
                <a:latin typeface="Calibri"/>
                <a:cs typeface="Calibri"/>
              </a:rPr>
              <a:t>8</a:t>
            </a:r>
            <a:endParaRPr sz="1400" dirty="0">
              <a:latin typeface="Calibri"/>
              <a:cs typeface="Calibri"/>
            </a:endParaRPr>
          </a:p>
        </p:txBody>
      </p:sp>
      <p:sp>
        <p:nvSpPr>
          <p:cNvPr id="30" name="object 30"/>
          <p:cNvSpPr txBox="1"/>
          <p:nvPr/>
        </p:nvSpPr>
        <p:spPr>
          <a:xfrm>
            <a:off x="3816477" y="1371727"/>
            <a:ext cx="141732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Calibri"/>
                <a:cs typeface="Calibri"/>
              </a:rPr>
              <a:t>TfidfVectorizer</a:t>
            </a:r>
            <a:endParaRPr sz="1800" dirty="0">
              <a:latin typeface="Calibri"/>
              <a:cs typeface="Calibri"/>
            </a:endParaRPr>
          </a:p>
        </p:txBody>
      </p:sp>
      <p:pic>
        <p:nvPicPr>
          <p:cNvPr id="47" name="object 28">
            <a:extLst>
              <a:ext uri="{FF2B5EF4-FFF2-40B4-BE49-F238E27FC236}">
                <a16:creationId xmlns:a16="http://schemas.microsoft.com/office/drawing/2014/main" id="{AB185532-BC8D-60ED-3B33-3EF668274E7E}"/>
              </a:ext>
            </a:extLst>
          </p:cNvPr>
          <p:cNvPicPr/>
          <p:nvPr/>
        </p:nvPicPr>
        <p:blipFill>
          <a:blip r:embed="rId3" cstate="print"/>
          <a:stretch>
            <a:fillRect/>
          </a:stretch>
        </p:blipFill>
        <p:spPr>
          <a:xfrm>
            <a:off x="10960835" y="5424296"/>
            <a:ext cx="1217676" cy="749808"/>
          </a:xfrm>
          <a:prstGeom prst="rect">
            <a:avLst/>
          </a:prstGeom>
        </p:spPr>
      </p:pic>
      <p:pic>
        <p:nvPicPr>
          <p:cNvPr id="48" name="object 24">
            <a:extLst>
              <a:ext uri="{FF2B5EF4-FFF2-40B4-BE49-F238E27FC236}">
                <a16:creationId xmlns:a16="http://schemas.microsoft.com/office/drawing/2014/main" id="{C2BF790C-A8A6-7B7C-7540-C02B88AFFBBB}"/>
              </a:ext>
            </a:extLst>
          </p:cNvPr>
          <p:cNvPicPr/>
          <p:nvPr/>
        </p:nvPicPr>
        <p:blipFill>
          <a:blip r:embed="rId4" cstate="print"/>
          <a:stretch>
            <a:fillRect/>
          </a:stretch>
        </p:blipFill>
        <p:spPr>
          <a:xfrm>
            <a:off x="11106912" y="89743"/>
            <a:ext cx="1085088" cy="987551"/>
          </a:xfrm>
          <a:prstGeom prst="rect">
            <a:avLst/>
          </a:prstGeom>
        </p:spPr>
      </p:pic>
      <p:sp>
        <p:nvSpPr>
          <p:cNvPr id="49" name="object 10">
            <a:extLst>
              <a:ext uri="{FF2B5EF4-FFF2-40B4-BE49-F238E27FC236}">
                <a16:creationId xmlns:a16="http://schemas.microsoft.com/office/drawing/2014/main" id="{78B9E868-B80E-1E6D-3AA2-917C65880488}"/>
              </a:ext>
            </a:extLst>
          </p:cNvPr>
          <p:cNvSpPr/>
          <p:nvPr/>
        </p:nvSpPr>
        <p:spPr>
          <a:xfrm>
            <a:off x="2" y="4953000"/>
            <a:ext cx="2666998" cy="1904999"/>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52" name="object 23">
            <a:extLst>
              <a:ext uri="{FF2B5EF4-FFF2-40B4-BE49-F238E27FC236}">
                <a16:creationId xmlns:a16="http://schemas.microsoft.com/office/drawing/2014/main" id="{4FA4BA6E-BB31-2E37-940B-ABBE65B699B9}"/>
              </a:ext>
            </a:extLst>
          </p:cNvPr>
          <p:cNvSpPr txBox="1">
            <a:spLocks/>
          </p:cNvSpPr>
          <p:nvPr/>
        </p:nvSpPr>
        <p:spPr>
          <a:xfrm>
            <a:off x="6712" y="12622"/>
            <a:ext cx="7003688" cy="44307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2800" b="1" kern="0" spc="-15" dirty="0">
                <a:solidFill>
                  <a:schemeClr val="tx1"/>
                </a:solidFill>
                <a:latin typeface="Times New Roman" panose="02020603050405020304" pitchFamily="18" charset="0"/>
                <a:cs typeface="Times New Roman" panose="02020603050405020304" pitchFamily="18" charset="0"/>
              </a:rPr>
              <a:t>Etude de faisabilité</a:t>
            </a:r>
            <a:r>
              <a:rPr lang="fr-FR" sz="2800" b="1" kern="0" spc="-5" dirty="0">
                <a:solidFill>
                  <a:schemeClr val="tx1"/>
                </a:solidFill>
                <a:latin typeface="Times New Roman" panose="02020603050405020304" pitchFamily="18" charset="0"/>
                <a:cs typeface="Times New Roman" panose="02020603050405020304" pitchFamily="18" charset="0"/>
              </a:rPr>
              <a:t> via</a:t>
            </a:r>
            <a:r>
              <a:rPr lang="fr-FR" sz="2800" b="1" kern="0" spc="-15" dirty="0">
                <a:solidFill>
                  <a:schemeClr val="tx1"/>
                </a:solidFill>
                <a:latin typeface="Times New Roman" panose="02020603050405020304" pitchFamily="18" charset="0"/>
                <a:cs typeface="Times New Roman" panose="02020603050405020304" pitchFamily="18" charset="0"/>
              </a:rPr>
              <a:t> </a:t>
            </a:r>
            <a:r>
              <a:rPr lang="fr-FR" sz="2800" b="1" kern="0" spc="-5" dirty="0">
                <a:solidFill>
                  <a:schemeClr val="tx1"/>
                </a:solidFill>
                <a:latin typeface="Times New Roman" panose="02020603050405020304" pitchFamily="18" charset="0"/>
                <a:cs typeface="Times New Roman" panose="02020603050405020304" pitchFamily="18" charset="0"/>
              </a:rPr>
              <a:t>les </a:t>
            </a:r>
            <a:r>
              <a:rPr lang="fr-FR" sz="2800" b="1" kern="0" spc="-10" dirty="0">
                <a:solidFill>
                  <a:schemeClr val="tx1"/>
                </a:solidFill>
                <a:latin typeface="Times New Roman" panose="02020603050405020304" pitchFamily="18" charset="0"/>
                <a:cs typeface="Times New Roman" panose="02020603050405020304" pitchFamily="18" charset="0"/>
              </a:rPr>
              <a:t>données </a:t>
            </a:r>
            <a:r>
              <a:rPr lang="fr-FR" sz="2800" b="1" kern="0" spc="-5" dirty="0">
                <a:solidFill>
                  <a:schemeClr val="tx1"/>
                </a:solidFill>
                <a:latin typeface="Times New Roman" panose="02020603050405020304" pitchFamily="18" charset="0"/>
                <a:cs typeface="Times New Roman" panose="02020603050405020304" pitchFamily="18" charset="0"/>
              </a:rPr>
              <a:t> </a:t>
            </a:r>
            <a:r>
              <a:rPr lang="fr-FR" sz="2800" b="1" kern="0" spc="-40" dirty="0">
                <a:solidFill>
                  <a:schemeClr val="tx1"/>
                </a:solidFill>
                <a:latin typeface="Times New Roman" panose="02020603050405020304" pitchFamily="18" charset="0"/>
                <a:cs typeface="Times New Roman" panose="02020603050405020304" pitchFamily="18" charset="0"/>
              </a:rPr>
              <a:t>t</a:t>
            </a:r>
            <a:r>
              <a:rPr lang="fr-FR" sz="2800" b="1" kern="0" spc="-60" dirty="0">
                <a:solidFill>
                  <a:schemeClr val="tx1"/>
                </a:solidFill>
                <a:latin typeface="Times New Roman" panose="02020603050405020304" pitchFamily="18" charset="0"/>
                <a:cs typeface="Times New Roman" panose="02020603050405020304" pitchFamily="18" charset="0"/>
              </a:rPr>
              <a:t>e</a:t>
            </a:r>
            <a:r>
              <a:rPr lang="fr-FR" sz="2800" b="1" kern="0" spc="-10" dirty="0">
                <a:solidFill>
                  <a:schemeClr val="tx1"/>
                </a:solidFill>
                <a:latin typeface="Times New Roman" panose="02020603050405020304" pitchFamily="18" charset="0"/>
                <a:cs typeface="Times New Roman" panose="02020603050405020304" pitchFamily="18" charset="0"/>
              </a:rPr>
              <a:t>xtuel</a:t>
            </a:r>
            <a:r>
              <a:rPr lang="fr-FR" sz="2800" b="1" kern="0" spc="-15" dirty="0">
                <a:solidFill>
                  <a:schemeClr val="tx1"/>
                </a:solidFill>
                <a:latin typeface="Times New Roman" panose="02020603050405020304" pitchFamily="18" charset="0"/>
                <a:cs typeface="Times New Roman" panose="02020603050405020304" pitchFamily="18" charset="0"/>
              </a:rPr>
              <a:t>l</a:t>
            </a:r>
            <a:r>
              <a:rPr lang="fr-FR" sz="2800" b="1" kern="0" spc="-10" dirty="0">
                <a:solidFill>
                  <a:schemeClr val="tx1"/>
                </a:solidFill>
                <a:latin typeface="Times New Roman" panose="02020603050405020304" pitchFamily="18" charset="0"/>
                <a:cs typeface="Times New Roman" panose="02020603050405020304" pitchFamily="18" charset="0"/>
              </a:rPr>
              <a:t>es</a:t>
            </a:r>
            <a:endParaRPr lang="fr-FR" sz="2800" b="1" kern="0" dirty="0">
              <a:solidFill>
                <a:schemeClr val="tx1"/>
              </a:solidFill>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402B2E09-9188-6E56-C55E-FFF06718A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3636147"/>
            <a:ext cx="7501355" cy="3222575"/>
          </a:xfrm>
          <a:prstGeom prst="rect">
            <a:avLst/>
          </a:prstGeom>
        </p:spPr>
      </p:pic>
      <p:sp>
        <p:nvSpPr>
          <p:cNvPr id="7" name="Ellipse 6">
            <a:extLst>
              <a:ext uri="{FF2B5EF4-FFF2-40B4-BE49-F238E27FC236}">
                <a16:creationId xmlns:a16="http://schemas.microsoft.com/office/drawing/2014/main" id="{85948FF5-1DF6-0E3A-6F5D-44226C46E8D0}"/>
              </a:ext>
            </a:extLst>
          </p:cNvPr>
          <p:cNvSpPr/>
          <p:nvPr/>
        </p:nvSpPr>
        <p:spPr>
          <a:xfrm>
            <a:off x="1924145" y="1536300"/>
            <a:ext cx="2431688" cy="175755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100"/>
              </a:spcBef>
            </a:pPr>
            <a:r>
              <a:rPr lang="fr-FR" sz="2000" b="1" dirty="0">
                <a:solidFill>
                  <a:schemeClr val="bg1"/>
                </a:solidFill>
                <a:latin typeface="Times New Roman" panose="02020603050405020304" pitchFamily="18" charset="0"/>
                <a:cs typeface="Times New Roman" panose="02020603050405020304" pitchFamily="18" charset="0"/>
              </a:rPr>
              <a:t>Bag</a:t>
            </a:r>
            <a:r>
              <a:rPr lang="fr-FR" sz="2000" b="1" spc="-40" dirty="0">
                <a:solidFill>
                  <a:schemeClr val="bg1"/>
                </a:solidFill>
                <a:latin typeface="Times New Roman" panose="02020603050405020304" pitchFamily="18" charset="0"/>
                <a:cs typeface="Times New Roman" panose="02020603050405020304" pitchFamily="18" charset="0"/>
              </a:rPr>
              <a:t> </a:t>
            </a:r>
            <a:r>
              <a:rPr lang="fr-FR" sz="2000" b="1" dirty="0">
                <a:solidFill>
                  <a:schemeClr val="bg1"/>
                </a:solidFill>
                <a:latin typeface="Times New Roman" panose="02020603050405020304" pitchFamily="18" charset="0"/>
                <a:cs typeface="Times New Roman" panose="02020603050405020304" pitchFamily="18" charset="0"/>
              </a:rPr>
              <a:t>of</a:t>
            </a:r>
            <a:r>
              <a:rPr lang="fr-FR" sz="2000" b="1" spc="-55" dirty="0">
                <a:solidFill>
                  <a:schemeClr val="bg1"/>
                </a:solidFill>
                <a:latin typeface="Times New Roman" panose="02020603050405020304" pitchFamily="18" charset="0"/>
                <a:cs typeface="Times New Roman" panose="02020603050405020304" pitchFamily="18" charset="0"/>
              </a:rPr>
              <a:t> </a:t>
            </a:r>
            <a:r>
              <a:rPr lang="fr-FR" sz="2000" b="1" spc="-15" dirty="0">
                <a:solidFill>
                  <a:schemeClr val="bg1"/>
                </a:solidFill>
                <a:latin typeface="Times New Roman" panose="02020603050405020304" pitchFamily="18" charset="0"/>
                <a:cs typeface="Times New Roman" panose="02020603050405020304" pitchFamily="18" charset="0"/>
              </a:rPr>
              <a:t>word:</a:t>
            </a:r>
          </a:p>
          <a:p>
            <a:pPr marL="12700" algn="ctr">
              <a:spcBef>
                <a:spcPts val="100"/>
              </a:spcBef>
            </a:pPr>
            <a:r>
              <a:rPr lang="fr-FR" sz="2000" b="1" i="0" dirty="0">
                <a:solidFill>
                  <a:schemeClr val="bg1"/>
                </a:solidFill>
                <a:effectLst/>
                <a:latin typeface="Times New Roman" panose="02020603050405020304" pitchFamily="18" charset="0"/>
                <a:cs typeface="Times New Roman" panose="02020603050405020304" pitchFamily="18" charset="0"/>
              </a:rPr>
              <a:t>Tf-</a:t>
            </a:r>
            <a:r>
              <a:rPr lang="fr-FR" sz="2000" b="1" i="0" dirty="0" err="1">
                <a:solidFill>
                  <a:schemeClr val="bg1"/>
                </a:solidFill>
                <a:effectLst/>
                <a:latin typeface="Times New Roman" panose="02020603050405020304" pitchFamily="18" charset="0"/>
                <a:cs typeface="Times New Roman" panose="02020603050405020304" pitchFamily="18" charset="0"/>
              </a:rPr>
              <a:t>idf</a:t>
            </a:r>
            <a:r>
              <a:rPr lang="fr-FR" sz="2000" b="1" i="0" dirty="0">
                <a:solidFill>
                  <a:schemeClr val="bg1"/>
                </a:solidFill>
                <a:effectLst/>
                <a:latin typeface="Times New Roman" panose="02020603050405020304" pitchFamily="18" charset="0"/>
                <a:cs typeface="Times New Roman" panose="02020603050405020304" pitchFamily="18" charset="0"/>
              </a:rPr>
              <a:t> </a:t>
            </a:r>
            <a:r>
              <a:rPr lang="fr-FR" sz="2000" b="1" spc="-15" dirty="0" err="1">
                <a:solidFill>
                  <a:srgbClr val="FFFFFF"/>
                </a:solidFill>
                <a:latin typeface="Times New Roman" panose="02020603050405020304" pitchFamily="18" charset="0"/>
                <a:cs typeface="Times New Roman" panose="02020603050405020304" pitchFamily="18" charset="0"/>
              </a:rPr>
              <a:t>Vectorizer</a:t>
            </a:r>
            <a:endParaRPr lang="fr-FR"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8" name="Diagramme 7">
            <a:extLst>
              <a:ext uri="{FF2B5EF4-FFF2-40B4-BE49-F238E27FC236}">
                <a16:creationId xmlns:a16="http://schemas.microsoft.com/office/drawing/2014/main" id="{B4847CCD-CB53-CCCA-4F74-F226D984B94A}"/>
              </a:ext>
            </a:extLst>
          </p:cNvPr>
          <p:cNvGraphicFramePr/>
          <p:nvPr>
            <p:extLst>
              <p:ext uri="{D42A27DB-BD31-4B8C-83A1-F6EECF244321}">
                <p14:modId xmlns:p14="http://schemas.microsoft.com/office/powerpoint/2010/main" val="1060535054"/>
              </p:ext>
            </p:extLst>
          </p:nvPr>
        </p:nvGraphicFramePr>
        <p:xfrm>
          <a:off x="3139989" y="1536300"/>
          <a:ext cx="9038522" cy="18495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object 35">
            <a:extLst>
              <a:ext uri="{FF2B5EF4-FFF2-40B4-BE49-F238E27FC236}">
                <a16:creationId xmlns:a16="http://schemas.microsoft.com/office/drawing/2014/main" id="{98C9AEA0-D34B-24E1-D509-2E4040CDF009}"/>
              </a:ext>
            </a:extLst>
          </p:cNvPr>
          <p:cNvSpPr txBox="1"/>
          <p:nvPr/>
        </p:nvSpPr>
        <p:spPr>
          <a:xfrm>
            <a:off x="6712" y="3950023"/>
            <a:ext cx="2888888" cy="874598"/>
          </a:xfrm>
          <a:prstGeom prst="rect">
            <a:avLst/>
          </a:prstGeom>
        </p:spPr>
        <p:txBody>
          <a:bodyPr vert="horz" wrap="square" lIns="0" tIns="12700" rIns="0" bIns="0" rtlCol="0">
            <a:spAutoFit/>
          </a:bodyPr>
          <a:lstStyle/>
          <a:p>
            <a:pPr marL="12700">
              <a:lnSpc>
                <a:spcPct val="100000"/>
              </a:lnSpc>
              <a:spcBef>
                <a:spcPts val="100"/>
              </a:spcBef>
            </a:pPr>
            <a:r>
              <a:rPr sz="2800" b="1" spc="-5" dirty="0">
                <a:uFill>
                  <a:solidFill>
                    <a:srgbClr val="EC7C30"/>
                  </a:solidFill>
                </a:uFill>
                <a:latin typeface="Times New Roman" panose="02020603050405020304" pitchFamily="18" charset="0"/>
                <a:cs typeface="Times New Roman" panose="02020603050405020304" pitchFamily="18" charset="0"/>
              </a:rPr>
              <a:t>ARI-score</a:t>
            </a:r>
            <a:r>
              <a:rPr lang="fr-FR" sz="2800" b="1" spc="-5" dirty="0">
                <a:uFill>
                  <a:solidFill>
                    <a:srgbClr val="EC7C30"/>
                  </a:solidFill>
                </a:uFill>
                <a:latin typeface="Times New Roman" panose="02020603050405020304" pitchFamily="18" charset="0"/>
                <a:cs typeface="Times New Roman" panose="02020603050405020304" pitchFamily="18" charset="0"/>
              </a:rPr>
              <a:t>:</a:t>
            </a:r>
            <a:r>
              <a:rPr sz="2800" b="1" spc="-95" dirty="0">
                <a:uFill>
                  <a:solidFill>
                    <a:srgbClr val="EC7C30"/>
                  </a:solidFill>
                </a:uFill>
                <a:latin typeface="Times New Roman" panose="02020603050405020304" pitchFamily="18" charset="0"/>
                <a:cs typeface="Times New Roman" panose="02020603050405020304" pitchFamily="18" charset="0"/>
              </a:rPr>
              <a:t> </a:t>
            </a:r>
            <a:r>
              <a:rPr sz="2800" b="1" dirty="0">
                <a:uFill>
                  <a:solidFill>
                    <a:srgbClr val="EC7C30"/>
                  </a:solidFill>
                </a:uFill>
                <a:latin typeface="Times New Roman" panose="02020603050405020304" pitchFamily="18" charset="0"/>
                <a:cs typeface="Times New Roman" panose="02020603050405020304" pitchFamily="18" charset="0"/>
              </a:rPr>
              <a:t>0,4</a:t>
            </a:r>
            <a:r>
              <a:rPr lang="fr-FR" sz="2800" b="1" dirty="0">
                <a:uFill>
                  <a:solidFill>
                    <a:srgbClr val="EC7C30"/>
                  </a:solidFill>
                </a:uFill>
                <a:latin typeface="Times New Roman" panose="02020603050405020304" pitchFamily="18" charset="0"/>
                <a:cs typeface="Times New Roman" panose="02020603050405020304" pitchFamily="18" charset="0"/>
              </a:rPr>
              <a:t>639</a:t>
            </a:r>
            <a:r>
              <a:rPr lang="fr-FR" sz="2800" dirty="0">
                <a:latin typeface="Times New Roman" panose="02020603050405020304" pitchFamily="18" charset="0"/>
                <a:cs typeface="Times New Roman" panose="02020603050405020304" pitchFamily="18" charset="0"/>
              </a:rPr>
              <a:t> </a:t>
            </a:r>
            <a:r>
              <a:rPr sz="2800" b="1" spc="-40" dirty="0">
                <a:uFill>
                  <a:solidFill>
                    <a:srgbClr val="EC7C30"/>
                  </a:solidFill>
                </a:uFill>
                <a:latin typeface="Times New Roman" panose="02020603050405020304" pitchFamily="18" charset="0"/>
                <a:cs typeface="Times New Roman" panose="02020603050405020304" pitchFamily="18" charset="0"/>
              </a:rPr>
              <a:t>Temps</a:t>
            </a:r>
            <a:r>
              <a:rPr lang="fr-FR" sz="2800" b="1" spc="-40" dirty="0">
                <a:uFill>
                  <a:solidFill>
                    <a:srgbClr val="EC7C30"/>
                  </a:solidFill>
                </a:uFill>
                <a:latin typeface="Times New Roman" panose="02020603050405020304" pitchFamily="18" charset="0"/>
                <a:cs typeface="Times New Roman" panose="02020603050405020304" pitchFamily="18" charset="0"/>
              </a:rPr>
              <a:t>:</a:t>
            </a:r>
            <a:r>
              <a:rPr sz="2800" b="1" spc="-15" dirty="0">
                <a:uFill>
                  <a:solidFill>
                    <a:srgbClr val="EC7C30"/>
                  </a:solidFill>
                </a:uFill>
                <a:latin typeface="Times New Roman" panose="02020603050405020304" pitchFamily="18" charset="0"/>
                <a:cs typeface="Times New Roman" panose="02020603050405020304" pitchFamily="18" charset="0"/>
              </a:rPr>
              <a:t> </a:t>
            </a:r>
            <a:r>
              <a:rPr sz="2800" b="1" spc="-10" dirty="0">
                <a:uFill>
                  <a:solidFill>
                    <a:srgbClr val="EC7C30"/>
                  </a:solidFill>
                </a:uFill>
                <a:latin typeface="Times New Roman" panose="02020603050405020304" pitchFamily="18" charset="0"/>
                <a:cs typeface="Times New Roman" panose="02020603050405020304" pitchFamily="18" charset="0"/>
              </a:rPr>
              <a:t>1</a:t>
            </a:r>
            <a:r>
              <a:rPr lang="fr-FR" sz="2800" b="1" spc="-10" dirty="0">
                <a:uFill>
                  <a:solidFill>
                    <a:srgbClr val="EC7C30"/>
                  </a:solidFill>
                </a:uFill>
                <a:latin typeface="Times New Roman" panose="02020603050405020304" pitchFamily="18" charset="0"/>
                <a:cs typeface="Times New Roman" panose="02020603050405020304" pitchFamily="18" charset="0"/>
              </a:rPr>
              <a:t>2</a:t>
            </a:r>
            <a:r>
              <a:rPr sz="2800" b="1" spc="-10" dirty="0">
                <a:uFill>
                  <a:solidFill>
                    <a:srgbClr val="EC7C30"/>
                  </a:solidFill>
                </a:uFill>
                <a:latin typeface="Times New Roman" panose="02020603050405020304" pitchFamily="18" charset="0"/>
                <a:cs typeface="Times New Roman" panose="02020603050405020304" pitchFamily="18" charset="0"/>
              </a:rPr>
              <a:t>s</a:t>
            </a:r>
            <a:endParaRPr sz="2800" dirty="0">
              <a:latin typeface="Times New Roman" panose="02020603050405020304" pitchFamily="18" charset="0"/>
              <a:cs typeface="Times New Roman" panose="02020603050405020304" pitchFamily="18" charset="0"/>
            </a:endParaRPr>
          </a:p>
        </p:txBody>
      </p:sp>
      <p:grpSp>
        <p:nvGrpSpPr>
          <p:cNvPr id="2" name="Groupe 1">
            <a:extLst>
              <a:ext uri="{FF2B5EF4-FFF2-40B4-BE49-F238E27FC236}">
                <a16:creationId xmlns:a16="http://schemas.microsoft.com/office/drawing/2014/main" id="{39C47F2E-9521-CE72-726E-4E3C4448882C}"/>
              </a:ext>
            </a:extLst>
          </p:cNvPr>
          <p:cNvGrpSpPr/>
          <p:nvPr/>
        </p:nvGrpSpPr>
        <p:grpSpPr>
          <a:xfrm>
            <a:off x="61098" y="1356329"/>
            <a:ext cx="1821437" cy="1991566"/>
            <a:chOff x="1471121" y="154581"/>
            <a:chExt cx="1821437" cy="1991566"/>
          </a:xfrm>
        </p:grpSpPr>
        <p:sp>
          <p:nvSpPr>
            <p:cNvPr id="3" name="Rectangle : coins arrondis 2">
              <a:extLst>
                <a:ext uri="{FF2B5EF4-FFF2-40B4-BE49-F238E27FC236}">
                  <a16:creationId xmlns:a16="http://schemas.microsoft.com/office/drawing/2014/main" id="{4642353C-7E40-C04B-2B4B-1FD2C6B4233A}"/>
                </a:ext>
              </a:extLst>
            </p:cNvPr>
            <p:cNvSpPr/>
            <p:nvPr/>
          </p:nvSpPr>
          <p:spPr>
            <a:xfrm>
              <a:off x="1471121" y="154581"/>
              <a:ext cx="1821437" cy="199156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a:p>
          </p:txBody>
        </p:sp>
        <p:sp>
          <p:nvSpPr>
            <p:cNvPr id="4" name="Rectangle : coins arrondis 4">
              <a:extLst>
                <a:ext uri="{FF2B5EF4-FFF2-40B4-BE49-F238E27FC236}">
                  <a16:creationId xmlns:a16="http://schemas.microsoft.com/office/drawing/2014/main" id="{D960DC47-DB64-0A36-6DC1-87007C62CCB6}"/>
                </a:ext>
              </a:extLst>
            </p:cNvPr>
            <p:cNvSpPr txBox="1"/>
            <p:nvPr/>
          </p:nvSpPr>
          <p:spPr>
            <a:xfrm>
              <a:off x="1524469" y="207929"/>
              <a:ext cx="1714741" cy="18848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spc="-15" dirty="0">
                  <a:latin typeface="Times New Roman" panose="02020603050405020304" pitchFamily="18" charset="0"/>
                  <a:cs typeface="Times New Roman" panose="02020603050405020304" pitchFamily="18" charset="0"/>
                </a:rPr>
                <a:t>Nettoyage: </a:t>
              </a:r>
              <a:r>
                <a:rPr lang="fr-FR" sz="2000" b="1" kern="1200" spc="-5" dirty="0">
                  <a:latin typeface="Times New Roman" panose="02020603050405020304" pitchFamily="18" charset="0"/>
                  <a:cs typeface="Times New Roman" panose="02020603050405020304" pitchFamily="18" charset="0"/>
                </a:rPr>
                <a:t>suppression </a:t>
              </a:r>
              <a:r>
                <a:rPr lang="fr-FR" sz="2000" b="1" kern="1200" dirty="0">
                  <a:latin typeface="Times New Roman" panose="02020603050405020304" pitchFamily="18" charset="0"/>
                  <a:cs typeface="Times New Roman" panose="02020603050405020304" pitchFamily="18" charset="0"/>
                </a:rPr>
                <a:t>des </a:t>
              </a:r>
              <a:r>
                <a:rPr lang="fr-FR" sz="2000" b="1" kern="1200" spc="-5" dirty="0">
                  <a:latin typeface="Times New Roman" panose="02020603050405020304" pitchFamily="18" charset="0"/>
                  <a:cs typeface="Times New Roman" panose="02020603050405020304" pitchFamily="18" charset="0"/>
                </a:rPr>
                <a:t>mots </a:t>
              </a:r>
              <a:r>
                <a:rPr lang="fr-FR" sz="2000" b="1" kern="1200" dirty="0">
                  <a:latin typeface="Times New Roman" panose="02020603050405020304" pitchFamily="18" charset="0"/>
                  <a:cs typeface="Times New Roman" panose="02020603050405020304" pitchFamily="18" charset="0"/>
                </a:rPr>
                <a:t>qui </a:t>
              </a:r>
              <a:r>
                <a:rPr lang="fr-FR" sz="2000" b="1" kern="1200" spc="5" dirty="0">
                  <a:latin typeface="Times New Roman" panose="02020603050405020304" pitchFamily="18" charset="0"/>
                  <a:cs typeface="Times New Roman" panose="02020603050405020304" pitchFamily="18" charset="0"/>
                </a:rPr>
                <a:t> </a:t>
              </a:r>
              <a:r>
                <a:rPr lang="fr-FR" sz="2000" b="1" kern="1200" spc="-10" dirty="0">
                  <a:latin typeface="Times New Roman" panose="02020603050405020304" pitchFamily="18" charset="0"/>
                  <a:cs typeface="Times New Roman" panose="02020603050405020304" pitchFamily="18" charset="0"/>
                </a:rPr>
                <a:t>apparaissent</a:t>
              </a:r>
              <a:r>
                <a:rPr lang="fr-FR" sz="2000" b="1" kern="1200" spc="-30"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plus</a:t>
              </a:r>
              <a:r>
                <a:rPr lang="fr-FR" sz="2000" b="1" kern="1200" spc="-40"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de</a:t>
              </a:r>
              <a:r>
                <a:rPr lang="fr-FR" sz="2000" b="1" kern="1200" spc="-15" dirty="0">
                  <a:latin typeface="Times New Roman" panose="02020603050405020304" pitchFamily="18" charset="0"/>
                  <a:cs typeface="Times New Roman" panose="02020603050405020304" pitchFamily="18" charset="0"/>
                </a:rPr>
                <a:t> </a:t>
              </a:r>
              <a:r>
                <a:rPr lang="fr-FR" sz="2000" b="1" kern="1200" dirty="0">
                  <a:latin typeface="Times New Roman" panose="02020603050405020304" pitchFamily="18" charset="0"/>
                  <a:cs typeface="Times New Roman" panose="02020603050405020304" pitchFamily="18" charset="0"/>
                </a:rPr>
                <a:t>95%</a:t>
              </a:r>
              <a:r>
                <a:rPr lang="fr-FR" sz="2000" b="1" kern="1200" spc="5" dirty="0">
                  <a:latin typeface="Times New Roman" panose="02020603050405020304" pitchFamily="18" charset="0"/>
                  <a:cs typeface="Times New Roman" panose="02020603050405020304" pitchFamily="18" charset="0"/>
                </a:rPr>
                <a:t> </a:t>
              </a:r>
              <a:endParaRPr lang="fr-FR" sz="2000" kern="12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p:nvPr/>
        </p:nvSpPr>
        <p:spPr>
          <a:xfrm>
            <a:off x="7254113" y="13715"/>
            <a:ext cx="4866640" cy="1609725"/>
          </a:xfrm>
          <a:custGeom>
            <a:avLst/>
            <a:gdLst/>
            <a:ahLst/>
            <a:cxnLst/>
            <a:rect l="l" t="t" r="r" b="b"/>
            <a:pathLst>
              <a:path w="4866640" h="1609725">
                <a:moveTo>
                  <a:pt x="4866623" y="0"/>
                </a:moveTo>
                <a:lnTo>
                  <a:pt x="4263643" y="1609471"/>
                </a:lnTo>
                <a:lnTo>
                  <a:pt x="0" y="12065"/>
                </a:lnTo>
                <a:lnTo>
                  <a:pt x="4520" y="0"/>
                </a:lnTo>
              </a:path>
            </a:pathLst>
          </a:custGeom>
          <a:ln w="57150">
            <a:solidFill>
              <a:srgbClr val="FFFFFF"/>
            </a:solidFill>
          </a:ln>
        </p:spPr>
        <p:txBody>
          <a:bodyPr wrap="square" lIns="0" tIns="0" rIns="0" bIns="0" rtlCol="0"/>
          <a:lstStyle/>
          <a:p>
            <a:endParaRPr/>
          </a:p>
        </p:txBody>
      </p:sp>
      <p:sp>
        <p:nvSpPr>
          <p:cNvPr id="25" name="object 25"/>
          <p:cNvSpPr txBox="1"/>
          <p:nvPr/>
        </p:nvSpPr>
        <p:spPr>
          <a:xfrm>
            <a:off x="4025265" y="1371727"/>
            <a:ext cx="999490" cy="299720"/>
          </a:xfrm>
          <a:prstGeom prst="rect">
            <a:avLst/>
          </a:prstGeom>
        </p:spPr>
        <p:txBody>
          <a:bodyPr vert="horz" wrap="square" lIns="0" tIns="12700" rIns="0" bIns="0" rtlCol="0">
            <a:spAutoFit/>
          </a:bodyPr>
          <a:lstStyle/>
          <a:p>
            <a:pPr marL="12700">
              <a:lnSpc>
                <a:spcPct val="100000"/>
              </a:lnSpc>
              <a:spcBef>
                <a:spcPts val="100"/>
              </a:spcBef>
            </a:pPr>
            <a:r>
              <a:rPr sz="1800" b="1" spc="-75" dirty="0">
                <a:solidFill>
                  <a:srgbClr val="FFFFFF"/>
                </a:solidFill>
                <a:latin typeface="Calibri"/>
                <a:cs typeface="Calibri"/>
              </a:rPr>
              <a:t>W</a:t>
            </a:r>
            <a:r>
              <a:rPr sz="1800" b="1"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d2</a:t>
            </a:r>
            <a:r>
              <a:rPr sz="1800" b="1" spc="-95" dirty="0">
                <a:solidFill>
                  <a:srgbClr val="FFFFFF"/>
                </a:solidFill>
                <a:latin typeface="Calibri"/>
                <a:cs typeface="Calibri"/>
              </a:rPr>
              <a:t>V</a:t>
            </a:r>
            <a:r>
              <a:rPr sz="1800" b="1" dirty="0">
                <a:solidFill>
                  <a:srgbClr val="FFFFFF"/>
                </a:solidFill>
                <a:latin typeface="Calibri"/>
                <a:cs typeface="Calibri"/>
              </a:rPr>
              <a:t>ec</a:t>
            </a:r>
            <a:endParaRPr sz="1800" dirty="0">
              <a:latin typeface="Calibri"/>
              <a:cs typeface="Calibri"/>
            </a:endParaRPr>
          </a:p>
        </p:txBody>
      </p:sp>
      <p:sp>
        <p:nvSpPr>
          <p:cNvPr id="32" name="object 32"/>
          <p:cNvSpPr/>
          <p:nvPr/>
        </p:nvSpPr>
        <p:spPr>
          <a:xfrm>
            <a:off x="7491593" y="1856048"/>
            <a:ext cx="1025586" cy="1311586"/>
          </a:xfrm>
          <a:custGeom>
            <a:avLst/>
            <a:gdLst/>
            <a:ahLst/>
            <a:cxnLst/>
            <a:rect l="l" t="t" r="r" b="b"/>
            <a:pathLst>
              <a:path w="1274445" h="285114">
                <a:moveTo>
                  <a:pt x="1226566" y="0"/>
                </a:moveTo>
                <a:lnTo>
                  <a:pt x="47498" y="0"/>
                </a:lnTo>
                <a:lnTo>
                  <a:pt x="28985" y="3724"/>
                </a:lnTo>
                <a:lnTo>
                  <a:pt x="13890" y="13890"/>
                </a:lnTo>
                <a:lnTo>
                  <a:pt x="3724" y="28985"/>
                </a:lnTo>
                <a:lnTo>
                  <a:pt x="0" y="47498"/>
                </a:lnTo>
                <a:lnTo>
                  <a:pt x="0" y="237490"/>
                </a:lnTo>
                <a:lnTo>
                  <a:pt x="3724" y="256002"/>
                </a:lnTo>
                <a:lnTo>
                  <a:pt x="13890" y="271097"/>
                </a:lnTo>
                <a:lnTo>
                  <a:pt x="28985" y="281263"/>
                </a:lnTo>
                <a:lnTo>
                  <a:pt x="47498" y="284988"/>
                </a:lnTo>
                <a:lnTo>
                  <a:pt x="1226566" y="284988"/>
                </a:lnTo>
                <a:lnTo>
                  <a:pt x="1245078" y="281263"/>
                </a:lnTo>
                <a:lnTo>
                  <a:pt x="1260173" y="271097"/>
                </a:lnTo>
                <a:lnTo>
                  <a:pt x="1270339" y="256002"/>
                </a:lnTo>
                <a:lnTo>
                  <a:pt x="1274064" y="237490"/>
                </a:lnTo>
                <a:lnTo>
                  <a:pt x="1274064" y="47498"/>
                </a:lnTo>
                <a:lnTo>
                  <a:pt x="1270339" y="28985"/>
                </a:lnTo>
                <a:lnTo>
                  <a:pt x="1260173" y="13890"/>
                </a:lnTo>
                <a:lnTo>
                  <a:pt x="1245078" y="3724"/>
                </a:lnTo>
                <a:lnTo>
                  <a:pt x="1226566" y="0"/>
                </a:lnTo>
                <a:close/>
              </a:path>
            </a:pathLst>
          </a:custGeom>
          <a:solidFill>
            <a:srgbClr val="C5DFB4"/>
          </a:solidFill>
        </p:spPr>
        <p:txBody>
          <a:bodyPr wrap="square" lIns="0" tIns="0" rIns="0" bIns="0" rtlCol="0"/>
          <a:lstStyle/>
          <a:p>
            <a:endParaRPr/>
          </a:p>
        </p:txBody>
      </p:sp>
      <p:grpSp>
        <p:nvGrpSpPr>
          <p:cNvPr id="33" name="object 33"/>
          <p:cNvGrpSpPr/>
          <p:nvPr/>
        </p:nvGrpSpPr>
        <p:grpSpPr>
          <a:xfrm>
            <a:off x="5881192" y="1777978"/>
            <a:ext cx="1530317" cy="1370098"/>
            <a:chOff x="4004852" y="2564472"/>
            <a:chExt cx="2219620" cy="817023"/>
          </a:xfrm>
        </p:grpSpPr>
        <p:sp>
          <p:nvSpPr>
            <p:cNvPr id="36" name="object 36"/>
            <p:cNvSpPr/>
            <p:nvPr/>
          </p:nvSpPr>
          <p:spPr>
            <a:xfrm>
              <a:off x="5699845" y="2952294"/>
              <a:ext cx="524627" cy="111138"/>
            </a:xfrm>
            <a:custGeom>
              <a:avLst/>
              <a:gdLst/>
              <a:ahLst/>
              <a:cxnLst/>
              <a:rect l="l" t="t" r="r" b="b"/>
              <a:pathLst>
                <a:path w="309879" h="169544">
                  <a:moveTo>
                    <a:pt x="224789" y="0"/>
                  </a:moveTo>
                  <a:lnTo>
                    <a:pt x="224789" y="42290"/>
                  </a:lnTo>
                  <a:lnTo>
                    <a:pt x="0" y="42290"/>
                  </a:lnTo>
                  <a:lnTo>
                    <a:pt x="0" y="126873"/>
                  </a:lnTo>
                  <a:lnTo>
                    <a:pt x="224789" y="126873"/>
                  </a:lnTo>
                  <a:lnTo>
                    <a:pt x="224789" y="169163"/>
                  </a:lnTo>
                  <a:lnTo>
                    <a:pt x="309372" y="84582"/>
                  </a:lnTo>
                  <a:lnTo>
                    <a:pt x="224789" y="0"/>
                  </a:lnTo>
                  <a:close/>
                </a:path>
              </a:pathLst>
            </a:custGeom>
            <a:solidFill>
              <a:srgbClr val="000000"/>
            </a:solidFill>
          </p:spPr>
          <p:txBody>
            <a:bodyPr wrap="square" lIns="0" tIns="0" rIns="0" bIns="0" rtlCol="0"/>
            <a:lstStyle/>
            <a:p>
              <a:endParaRPr/>
            </a:p>
          </p:txBody>
        </p:sp>
        <p:sp>
          <p:nvSpPr>
            <p:cNvPr id="37" name="object 37"/>
            <p:cNvSpPr/>
            <p:nvPr/>
          </p:nvSpPr>
          <p:spPr>
            <a:xfrm>
              <a:off x="4004852" y="2564472"/>
              <a:ext cx="1566926" cy="817023"/>
            </a:xfrm>
            <a:custGeom>
              <a:avLst/>
              <a:gdLst/>
              <a:ahLst/>
              <a:cxnLst/>
              <a:rect l="l" t="t" r="r" b="b"/>
              <a:pathLst>
                <a:path w="1274445" h="285114">
                  <a:moveTo>
                    <a:pt x="1226565" y="0"/>
                  </a:moveTo>
                  <a:lnTo>
                    <a:pt x="47497" y="0"/>
                  </a:lnTo>
                  <a:lnTo>
                    <a:pt x="28985" y="3724"/>
                  </a:lnTo>
                  <a:lnTo>
                    <a:pt x="13890" y="13890"/>
                  </a:lnTo>
                  <a:lnTo>
                    <a:pt x="3724" y="28985"/>
                  </a:lnTo>
                  <a:lnTo>
                    <a:pt x="0" y="47498"/>
                  </a:lnTo>
                  <a:lnTo>
                    <a:pt x="0" y="237489"/>
                  </a:lnTo>
                  <a:lnTo>
                    <a:pt x="3724" y="256002"/>
                  </a:lnTo>
                  <a:lnTo>
                    <a:pt x="13890" y="271097"/>
                  </a:lnTo>
                  <a:lnTo>
                    <a:pt x="28985" y="281263"/>
                  </a:lnTo>
                  <a:lnTo>
                    <a:pt x="47497" y="284988"/>
                  </a:lnTo>
                  <a:lnTo>
                    <a:pt x="1226565" y="284988"/>
                  </a:lnTo>
                  <a:lnTo>
                    <a:pt x="1245078" y="281263"/>
                  </a:lnTo>
                  <a:lnTo>
                    <a:pt x="1260173" y="271097"/>
                  </a:lnTo>
                  <a:lnTo>
                    <a:pt x="1270339" y="256002"/>
                  </a:lnTo>
                  <a:lnTo>
                    <a:pt x="1274063" y="237489"/>
                  </a:lnTo>
                  <a:lnTo>
                    <a:pt x="1274063" y="47498"/>
                  </a:lnTo>
                  <a:lnTo>
                    <a:pt x="1270339" y="28985"/>
                  </a:lnTo>
                  <a:lnTo>
                    <a:pt x="1260173" y="13890"/>
                  </a:lnTo>
                  <a:lnTo>
                    <a:pt x="1245078" y="3724"/>
                  </a:lnTo>
                  <a:lnTo>
                    <a:pt x="1226565" y="0"/>
                  </a:lnTo>
                  <a:close/>
                </a:path>
              </a:pathLst>
            </a:custGeom>
            <a:solidFill>
              <a:srgbClr val="E1EFD9"/>
            </a:solidFill>
          </p:spPr>
          <p:txBody>
            <a:bodyPr wrap="square" lIns="0" tIns="0" rIns="0" bIns="0" rtlCol="0"/>
            <a:lstStyle/>
            <a:p>
              <a:endParaRPr/>
            </a:p>
          </p:txBody>
        </p:sp>
      </p:grpSp>
      <p:sp>
        <p:nvSpPr>
          <p:cNvPr id="39" name="object 39"/>
          <p:cNvSpPr txBox="1"/>
          <p:nvPr/>
        </p:nvSpPr>
        <p:spPr>
          <a:xfrm>
            <a:off x="7579889" y="2347721"/>
            <a:ext cx="848994"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K-means</a:t>
            </a:r>
            <a:endParaRPr sz="1800" dirty="0">
              <a:latin typeface="Calibri"/>
              <a:cs typeface="Calibri"/>
            </a:endParaRPr>
          </a:p>
        </p:txBody>
      </p:sp>
      <p:sp>
        <p:nvSpPr>
          <p:cNvPr id="41" name="object 41"/>
          <p:cNvSpPr/>
          <p:nvPr/>
        </p:nvSpPr>
        <p:spPr>
          <a:xfrm>
            <a:off x="8575313" y="2450210"/>
            <a:ext cx="344805" cy="155575"/>
          </a:xfrm>
          <a:custGeom>
            <a:avLst/>
            <a:gdLst/>
            <a:ahLst/>
            <a:cxnLst/>
            <a:rect l="l" t="t" r="r" b="b"/>
            <a:pathLst>
              <a:path w="344804" h="155575">
                <a:moveTo>
                  <a:pt x="266700" y="0"/>
                </a:moveTo>
                <a:lnTo>
                  <a:pt x="266700" y="38862"/>
                </a:lnTo>
                <a:lnTo>
                  <a:pt x="0" y="38862"/>
                </a:lnTo>
                <a:lnTo>
                  <a:pt x="0" y="116586"/>
                </a:lnTo>
                <a:lnTo>
                  <a:pt x="266700" y="116586"/>
                </a:lnTo>
                <a:lnTo>
                  <a:pt x="266700" y="155448"/>
                </a:lnTo>
                <a:lnTo>
                  <a:pt x="344423" y="77724"/>
                </a:lnTo>
                <a:lnTo>
                  <a:pt x="266700" y="0"/>
                </a:lnTo>
                <a:close/>
              </a:path>
            </a:pathLst>
          </a:custGeom>
          <a:solidFill>
            <a:srgbClr val="000000"/>
          </a:solidFill>
        </p:spPr>
        <p:txBody>
          <a:bodyPr wrap="square" lIns="0" tIns="0" rIns="0" bIns="0" rtlCol="0"/>
          <a:lstStyle/>
          <a:p>
            <a:endParaRPr/>
          </a:p>
        </p:txBody>
      </p:sp>
      <p:sp>
        <p:nvSpPr>
          <p:cNvPr id="42" name="object 42"/>
          <p:cNvSpPr/>
          <p:nvPr/>
        </p:nvSpPr>
        <p:spPr>
          <a:xfrm>
            <a:off x="10634509" y="2438118"/>
            <a:ext cx="285115" cy="161925"/>
          </a:xfrm>
          <a:custGeom>
            <a:avLst/>
            <a:gdLst/>
            <a:ahLst/>
            <a:cxnLst/>
            <a:rect l="l" t="t" r="r" b="b"/>
            <a:pathLst>
              <a:path w="285115" h="161925">
                <a:moveTo>
                  <a:pt x="204216" y="0"/>
                </a:moveTo>
                <a:lnTo>
                  <a:pt x="204216" y="40386"/>
                </a:lnTo>
                <a:lnTo>
                  <a:pt x="0" y="40386"/>
                </a:lnTo>
                <a:lnTo>
                  <a:pt x="0" y="121158"/>
                </a:lnTo>
                <a:lnTo>
                  <a:pt x="204216" y="121158"/>
                </a:lnTo>
                <a:lnTo>
                  <a:pt x="204216" y="161544"/>
                </a:lnTo>
                <a:lnTo>
                  <a:pt x="284988" y="80772"/>
                </a:lnTo>
                <a:lnTo>
                  <a:pt x="204216" y="0"/>
                </a:lnTo>
                <a:close/>
              </a:path>
            </a:pathLst>
          </a:custGeom>
          <a:solidFill>
            <a:srgbClr val="000000"/>
          </a:solidFill>
        </p:spPr>
        <p:txBody>
          <a:bodyPr wrap="square" lIns="0" tIns="0" rIns="0" bIns="0" rtlCol="0"/>
          <a:lstStyle/>
          <a:p>
            <a:endParaRPr/>
          </a:p>
        </p:txBody>
      </p:sp>
      <p:sp>
        <p:nvSpPr>
          <p:cNvPr id="43" name="object 43"/>
          <p:cNvSpPr txBox="1"/>
          <p:nvPr/>
        </p:nvSpPr>
        <p:spPr>
          <a:xfrm>
            <a:off x="5877504" y="2318686"/>
            <a:ext cx="1087692" cy="357790"/>
          </a:xfrm>
          <a:prstGeom prst="rect">
            <a:avLst/>
          </a:prstGeom>
        </p:spPr>
        <p:txBody>
          <a:bodyPr vert="horz" wrap="square" lIns="0" tIns="80010" rIns="0" bIns="0" rtlCol="0">
            <a:spAutoFit/>
          </a:bodyPr>
          <a:lstStyle/>
          <a:p>
            <a:pPr marL="12700">
              <a:lnSpc>
                <a:spcPct val="100000"/>
              </a:lnSpc>
              <a:spcBef>
                <a:spcPts val="630"/>
              </a:spcBef>
            </a:pPr>
            <a:r>
              <a:rPr sz="1800" b="1" spc="-5" dirty="0">
                <a:latin typeface="Calibri"/>
                <a:cs typeface="Calibri"/>
              </a:rPr>
              <a:t>TSNE</a:t>
            </a:r>
            <a:r>
              <a:rPr sz="1800" b="1" spc="-35" dirty="0">
                <a:latin typeface="Calibri"/>
                <a:cs typeface="Calibri"/>
              </a:rPr>
              <a:t> </a:t>
            </a:r>
            <a:r>
              <a:rPr sz="1800" b="1" dirty="0">
                <a:latin typeface="Calibri"/>
                <a:cs typeface="Calibri"/>
              </a:rPr>
              <a:t>-</a:t>
            </a:r>
            <a:r>
              <a:rPr sz="1800" b="1" spc="-25" dirty="0">
                <a:latin typeface="Calibri"/>
                <a:cs typeface="Calibri"/>
              </a:rPr>
              <a:t> </a:t>
            </a:r>
            <a:r>
              <a:rPr sz="1800" b="1" spc="-5" dirty="0">
                <a:latin typeface="Calibri"/>
                <a:cs typeface="Calibri"/>
              </a:rPr>
              <a:t>2D</a:t>
            </a:r>
            <a:endParaRPr sz="1800" dirty="0">
              <a:latin typeface="Calibri"/>
              <a:cs typeface="Calibri"/>
            </a:endParaRPr>
          </a:p>
        </p:txBody>
      </p:sp>
      <p:sp>
        <p:nvSpPr>
          <p:cNvPr id="44" name="object 44"/>
          <p:cNvSpPr/>
          <p:nvPr/>
        </p:nvSpPr>
        <p:spPr>
          <a:xfrm>
            <a:off x="10960835" y="2133600"/>
            <a:ext cx="1136803" cy="513841"/>
          </a:xfrm>
          <a:custGeom>
            <a:avLst/>
            <a:gdLst/>
            <a:ahLst/>
            <a:cxnLst/>
            <a:rect l="l" t="t" r="r" b="b"/>
            <a:pathLst>
              <a:path w="1275715" h="285114">
                <a:moveTo>
                  <a:pt x="1228090" y="0"/>
                </a:moveTo>
                <a:lnTo>
                  <a:pt x="47498" y="0"/>
                </a:lnTo>
                <a:lnTo>
                  <a:pt x="28985" y="3724"/>
                </a:lnTo>
                <a:lnTo>
                  <a:pt x="13890" y="13890"/>
                </a:lnTo>
                <a:lnTo>
                  <a:pt x="3724" y="28985"/>
                </a:lnTo>
                <a:lnTo>
                  <a:pt x="0" y="47497"/>
                </a:lnTo>
                <a:lnTo>
                  <a:pt x="0" y="237489"/>
                </a:lnTo>
                <a:lnTo>
                  <a:pt x="3724" y="256002"/>
                </a:lnTo>
                <a:lnTo>
                  <a:pt x="13890" y="271097"/>
                </a:lnTo>
                <a:lnTo>
                  <a:pt x="28985" y="281263"/>
                </a:lnTo>
                <a:lnTo>
                  <a:pt x="47498" y="284988"/>
                </a:lnTo>
                <a:lnTo>
                  <a:pt x="1228090" y="284988"/>
                </a:lnTo>
                <a:lnTo>
                  <a:pt x="1246602" y="281263"/>
                </a:lnTo>
                <a:lnTo>
                  <a:pt x="1261697" y="271097"/>
                </a:lnTo>
                <a:lnTo>
                  <a:pt x="1271863" y="256002"/>
                </a:lnTo>
                <a:lnTo>
                  <a:pt x="1275587" y="237489"/>
                </a:lnTo>
                <a:lnTo>
                  <a:pt x="1275587" y="47497"/>
                </a:lnTo>
                <a:lnTo>
                  <a:pt x="1271863" y="28985"/>
                </a:lnTo>
                <a:lnTo>
                  <a:pt x="1261697" y="13890"/>
                </a:lnTo>
                <a:lnTo>
                  <a:pt x="1246602" y="3724"/>
                </a:lnTo>
                <a:lnTo>
                  <a:pt x="1228090" y="0"/>
                </a:lnTo>
                <a:close/>
              </a:path>
            </a:pathLst>
          </a:custGeom>
          <a:solidFill>
            <a:srgbClr val="FFC000"/>
          </a:solidFill>
        </p:spPr>
        <p:txBody>
          <a:bodyPr wrap="square" lIns="0" tIns="0" rIns="0" bIns="0" rtlCol="0"/>
          <a:lstStyle/>
          <a:p>
            <a:endParaRPr/>
          </a:p>
        </p:txBody>
      </p:sp>
      <p:sp>
        <p:nvSpPr>
          <p:cNvPr id="45" name="object 45"/>
          <p:cNvSpPr txBox="1"/>
          <p:nvPr/>
        </p:nvSpPr>
        <p:spPr>
          <a:xfrm>
            <a:off x="11082153" y="2223892"/>
            <a:ext cx="9074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ARI</a:t>
            </a:r>
            <a:r>
              <a:rPr sz="1800" b="1" spc="-75" dirty="0">
                <a:latin typeface="Calibri"/>
                <a:cs typeface="Calibri"/>
              </a:rPr>
              <a:t> </a:t>
            </a:r>
            <a:r>
              <a:rPr sz="1800" b="1" spc="-10" dirty="0">
                <a:latin typeface="Calibri"/>
                <a:cs typeface="Calibri"/>
              </a:rPr>
              <a:t>score</a:t>
            </a:r>
            <a:endParaRPr sz="1800" dirty="0">
              <a:latin typeface="Calibri"/>
              <a:cs typeface="Calibri"/>
            </a:endParaRPr>
          </a:p>
        </p:txBody>
      </p:sp>
      <p:sp>
        <p:nvSpPr>
          <p:cNvPr id="46" name="object 46"/>
          <p:cNvSpPr/>
          <p:nvPr/>
        </p:nvSpPr>
        <p:spPr>
          <a:xfrm>
            <a:off x="9000201" y="1856048"/>
            <a:ext cx="1598930" cy="1311586"/>
          </a:xfrm>
          <a:custGeom>
            <a:avLst/>
            <a:gdLst/>
            <a:ahLst/>
            <a:cxnLst/>
            <a:rect l="l" t="t" r="r" b="b"/>
            <a:pathLst>
              <a:path w="1598929" h="535305">
                <a:moveTo>
                  <a:pt x="1509522" y="0"/>
                </a:moveTo>
                <a:lnTo>
                  <a:pt x="89153" y="0"/>
                </a:lnTo>
                <a:lnTo>
                  <a:pt x="54435" y="7000"/>
                </a:lnTo>
                <a:lnTo>
                  <a:pt x="26098" y="26098"/>
                </a:lnTo>
                <a:lnTo>
                  <a:pt x="7000" y="54435"/>
                </a:lnTo>
                <a:lnTo>
                  <a:pt x="0" y="89153"/>
                </a:lnTo>
                <a:lnTo>
                  <a:pt x="0" y="445770"/>
                </a:lnTo>
                <a:lnTo>
                  <a:pt x="7000" y="480488"/>
                </a:lnTo>
                <a:lnTo>
                  <a:pt x="26098" y="508825"/>
                </a:lnTo>
                <a:lnTo>
                  <a:pt x="54435" y="527923"/>
                </a:lnTo>
                <a:lnTo>
                  <a:pt x="89153" y="534924"/>
                </a:lnTo>
                <a:lnTo>
                  <a:pt x="1509522" y="534924"/>
                </a:lnTo>
                <a:lnTo>
                  <a:pt x="1544240" y="527923"/>
                </a:lnTo>
                <a:lnTo>
                  <a:pt x="1572577" y="508825"/>
                </a:lnTo>
                <a:lnTo>
                  <a:pt x="1591675" y="480488"/>
                </a:lnTo>
                <a:lnTo>
                  <a:pt x="1598676" y="445770"/>
                </a:lnTo>
                <a:lnTo>
                  <a:pt x="1598676" y="89153"/>
                </a:lnTo>
                <a:lnTo>
                  <a:pt x="1591675" y="54435"/>
                </a:lnTo>
                <a:lnTo>
                  <a:pt x="1572577" y="26098"/>
                </a:lnTo>
                <a:lnTo>
                  <a:pt x="1544240" y="7000"/>
                </a:lnTo>
                <a:lnTo>
                  <a:pt x="1509522" y="0"/>
                </a:lnTo>
                <a:close/>
              </a:path>
            </a:pathLst>
          </a:custGeom>
          <a:solidFill>
            <a:srgbClr val="E1EFD9"/>
          </a:solidFill>
        </p:spPr>
        <p:txBody>
          <a:bodyPr wrap="square" lIns="0" tIns="0" rIns="0" bIns="0" rtlCol="0"/>
          <a:lstStyle/>
          <a:p>
            <a:endParaRPr/>
          </a:p>
        </p:txBody>
      </p:sp>
      <p:sp>
        <p:nvSpPr>
          <p:cNvPr id="47" name="object 47"/>
          <p:cNvSpPr txBox="1"/>
          <p:nvPr/>
        </p:nvSpPr>
        <p:spPr>
          <a:xfrm>
            <a:off x="9213435" y="2283332"/>
            <a:ext cx="1236980" cy="574040"/>
          </a:xfrm>
          <a:prstGeom prst="rect">
            <a:avLst/>
          </a:prstGeom>
        </p:spPr>
        <p:txBody>
          <a:bodyPr vert="horz" wrap="square" lIns="0" tIns="12700" rIns="0" bIns="0" rtlCol="0">
            <a:spAutoFit/>
          </a:bodyPr>
          <a:lstStyle/>
          <a:p>
            <a:pPr marL="488315" marR="5080" indent="-476250">
              <a:lnSpc>
                <a:spcPct val="100000"/>
              </a:lnSpc>
              <a:spcBef>
                <a:spcPts val="100"/>
              </a:spcBef>
            </a:pPr>
            <a:r>
              <a:rPr sz="1800" b="1" spc="-5" dirty="0">
                <a:latin typeface="Calibri"/>
                <a:cs typeface="Calibri"/>
              </a:rPr>
              <a:t>Vi</a:t>
            </a:r>
            <a:r>
              <a:rPr sz="1800" b="1" dirty="0">
                <a:latin typeface="Calibri"/>
                <a:cs typeface="Calibri"/>
              </a:rPr>
              <a:t>sual</a:t>
            </a:r>
            <a:r>
              <a:rPr sz="1800" b="1" spc="-15" dirty="0">
                <a:latin typeface="Calibri"/>
                <a:cs typeface="Calibri"/>
              </a:rPr>
              <a:t>i</a:t>
            </a:r>
            <a:r>
              <a:rPr sz="1800" b="1" dirty="0">
                <a:latin typeface="Calibri"/>
                <a:cs typeface="Calibri"/>
              </a:rPr>
              <a:t>s</a:t>
            </a:r>
            <a:r>
              <a:rPr sz="1800" b="1" spc="-25" dirty="0">
                <a:latin typeface="Calibri"/>
                <a:cs typeface="Calibri"/>
              </a:rPr>
              <a:t>a</a:t>
            </a:r>
            <a:r>
              <a:rPr sz="1800" b="1" dirty="0">
                <a:latin typeface="Calibri"/>
                <a:cs typeface="Calibri"/>
              </a:rPr>
              <a:t>ti</a:t>
            </a:r>
            <a:r>
              <a:rPr sz="1800" b="1" spc="-10" dirty="0">
                <a:latin typeface="Calibri"/>
                <a:cs typeface="Calibri"/>
              </a:rPr>
              <a:t>o</a:t>
            </a:r>
            <a:r>
              <a:rPr sz="1800" b="1" dirty="0">
                <a:latin typeface="Calibri"/>
                <a:cs typeface="Calibri"/>
              </a:rPr>
              <a:t>n  </a:t>
            </a:r>
            <a:r>
              <a:rPr sz="1800" b="1" spc="-5" dirty="0">
                <a:latin typeface="Calibri"/>
                <a:cs typeface="Calibri"/>
              </a:rPr>
              <a:t>2D</a:t>
            </a:r>
            <a:endParaRPr sz="1800" dirty="0">
              <a:latin typeface="Calibri"/>
              <a:cs typeface="Calibri"/>
            </a:endParaRP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dirty="0"/>
              <a:t>9</a:t>
            </a:fld>
            <a:endParaRPr dirty="0"/>
          </a:p>
        </p:txBody>
      </p:sp>
      <p:pic>
        <p:nvPicPr>
          <p:cNvPr id="50" name="object 28">
            <a:extLst>
              <a:ext uri="{FF2B5EF4-FFF2-40B4-BE49-F238E27FC236}">
                <a16:creationId xmlns:a16="http://schemas.microsoft.com/office/drawing/2014/main" id="{34236B71-BC64-1E60-4F98-15269268E571}"/>
              </a:ext>
            </a:extLst>
          </p:cNvPr>
          <p:cNvPicPr/>
          <p:nvPr/>
        </p:nvPicPr>
        <p:blipFill>
          <a:blip r:embed="rId3" cstate="print"/>
          <a:stretch>
            <a:fillRect/>
          </a:stretch>
        </p:blipFill>
        <p:spPr>
          <a:xfrm>
            <a:off x="10960835" y="5424296"/>
            <a:ext cx="1217676" cy="749808"/>
          </a:xfrm>
          <a:prstGeom prst="rect">
            <a:avLst/>
          </a:prstGeom>
        </p:spPr>
      </p:pic>
      <p:pic>
        <p:nvPicPr>
          <p:cNvPr id="51" name="object 24">
            <a:extLst>
              <a:ext uri="{FF2B5EF4-FFF2-40B4-BE49-F238E27FC236}">
                <a16:creationId xmlns:a16="http://schemas.microsoft.com/office/drawing/2014/main" id="{77844D3A-5793-3B96-CCB3-DC486B777A35}"/>
              </a:ext>
            </a:extLst>
          </p:cNvPr>
          <p:cNvPicPr/>
          <p:nvPr/>
        </p:nvPicPr>
        <p:blipFill>
          <a:blip r:embed="rId4" cstate="print"/>
          <a:stretch>
            <a:fillRect/>
          </a:stretch>
        </p:blipFill>
        <p:spPr>
          <a:xfrm>
            <a:off x="11106912" y="89743"/>
            <a:ext cx="1085088" cy="987551"/>
          </a:xfrm>
          <a:prstGeom prst="rect">
            <a:avLst/>
          </a:prstGeom>
        </p:spPr>
      </p:pic>
      <p:sp>
        <p:nvSpPr>
          <p:cNvPr id="52" name="object 10">
            <a:extLst>
              <a:ext uri="{FF2B5EF4-FFF2-40B4-BE49-F238E27FC236}">
                <a16:creationId xmlns:a16="http://schemas.microsoft.com/office/drawing/2014/main" id="{C8889982-409C-5BE9-18D4-C3C541B90E9E}"/>
              </a:ext>
            </a:extLst>
          </p:cNvPr>
          <p:cNvSpPr/>
          <p:nvPr/>
        </p:nvSpPr>
        <p:spPr>
          <a:xfrm>
            <a:off x="-15549" y="4740403"/>
            <a:ext cx="3124199" cy="2117597"/>
          </a:xfrm>
          <a:custGeom>
            <a:avLst/>
            <a:gdLst/>
            <a:ahLst/>
            <a:cxnLst/>
            <a:rect l="l" t="t" r="r" b="b"/>
            <a:pathLst>
              <a:path w="5525770" h="3721734">
                <a:moveTo>
                  <a:pt x="2035809" y="0"/>
                </a:moveTo>
                <a:lnTo>
                  <a:pt x="0" y="1908887"/>
                </a:lnTo>
                <a:lnTo>
                  <a:pt x="0" y="3721607"/>
                </a:lnTo>
                <a:lnTo>
                  <a:pt x="5525348" y="3721607"/>
                </a:lnTo>
                <a:lnTo>
                  <a:pt x="2035809" y="0"/>
                </a:lnTo>
                <a:close/>
              </a:path>
            </a:pathLst>
          </a:custGeom>
          <a:solidFill>
            <a:srgbClr val="004563"/>
          </a:solidFill>
        </p:spPr>
        <p:txBody>
          <a:bodyPr wrap="square" lIns="0" tIns="0" rIns="0" bIns="0" rtlCol="0"/>
          <a:lstStyle/>
          <a:p>
            <a:endParaRPr dirty="0"/>
          </a:p>
        </p:txBody>
      </p:sp>
      <p:sp>
        <p:nvSpPr>
          <p:cNvPr id="57" name="object 23">
            <a:extLst>
              <a:ext uri="{FF2B5EF4-FFF2-40B4-BE49-F238E27FC236}">
                <a16:creationId xmlns:a16="http://schemas.microsoft.com/office/drawing/2014/main" id="{366DC7A6-3E3C-05B2-A2EB-9CF0B841C3F1}"/>
              </a:ext>
            </a:extLst>
          </p:cNvPr>
          <p:cNvSpPr txBox="1">
            <a:spLocks noGrp="1"/>
          </p:cNvSpPr>
          <p:nvPr>
            <p:ph type="title"/>
          </p:nvPr>
        </p:nvSpPr>
        <p:spPr>
          <a:xfrm>
            <a:off x="6712" y="12622"/>
            <a:ext cx="7003688" cy="443070"/>
          </a:xfrm>
          <a:prstGeom prst="rect">
            <a:avLst/>
          </a:prstGeom>
        </p:spPr>
        <p:txBody>
          <a:bodyPr vert="horz" wrap="square" lIns="0" tIns="12065" rIns="0" bIns="0" rtlCol="0">
            <a:spAutoFit/>
          </a:bodyPr>
          <a:lstStyle/>
          <a:p>
            <a:pPr marL="12700">
              <a:spcBef>
                <a:spcPts val="95"/>
              </a:spcBef>
            </a:pPr>
            <a:r>
              <a:rPr lang="fr-FR" sz="2800" spc="-15" dirty="0">
                <a:solidFill>
                  <a:schemeClr val="tx1"/>
                </a:solidFill>
                <a:latin typeface="Times New Roman" panose="02020603050405020304" pitchFamily="18" charset="0"/>
                <a:cs typeface="Times New Roman" panose="02020603050405020304" pitchFamily="18" charset="0"/>
              </a:rPr>
              <a:t>Etude de f</a:t>
            </a:r>
            <a:r>
              <a:rPr sz="2800" spc="-15" dirty="0" err="1">
                <a:solidFill>
                  <a:schemeClr val="tx1"/>
                </a:solidFill>
                <a:latin typeface="Times New Roman" panose="02020603050405020304" pitchFamily="18" charset="0"/>
                <a:cs typeface="Times New Roman" panose="02020603050405020304" pitchFamily="18" charset="0"/>
              </a:rPr>
              <a:t>aisabilité</a:t>
            </a:r>
            <a:r>
              <a:rPr sz="2800" spc="-5" dirty="0">
                <a:solidFill>
                  <a:schemeClr val="tx1"/>
                </a:solidFill>
                <a:latin typeface="Times New Roman" panose="02020603050405020304" pitchFamily="18" charset="0"/>
                <a:cs typeface="Times New Roman" panose="02020603050405020304" pitchFamily="18" charset="0"/>
              </a:rPr>
              <a:t> via</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les</a:t>
            </a:r>
            <a:r>
              <a:rPr lang="fr-FR" sz="2800" spc="-5" dirty="0">
                <a:solidFill>
                  <a:schemeClr val="tx1"/>
                </a:solidFill>
                <a:latin typeface="Times New Roman" panose="02020603050405020304" pitchFamily="18" charset="0"/>
                <a:cs typeface="Times New Roman" panose="02020603050405020304" pitchFamily="18" charset="0"/>
              </a:rPr>
              <a:t> </a:t>
            </a:r>
            <a:r>
              <a:rPr lang="fr-FR" sz="2800" b="1" spc="-10" dirty="0">
                <a:solidFill>
                  <a:schemeClr val="tx1"/>
                </a:solidFill>
                <a:latin typeface="Times New Roman" panose="02020603050405020304" pitchFamily="18" charset="0"/>
                <a:cs typeface="Times New Roman" panose="02020603050405020304" pitchFamily="18" charset="0"/>
              </a:rPr>
              <a:t>données </a:t>
            </a:r>
            <a:r>
              <a:rPr lang="fr-FR" sz="2800" b="1" spc="-5" dirty="0">
                <a:solidFill>
                  <a:schemeClr val="tx1"/>
                </a:solidFill>
                <a:latin typeface="Times New Roman" panose="02020603050405020304" pitchFamily="18" charset="0"/>
                <a:cs typeface="Times New Roman" panose="02020603050405020304" pitchFamily="18" charset="0"/>
              </a:rPr>
              <a:t> </a:t>
            </a:r>
            <a:r>
              <a:rPr lang="fr-FR" sz="2800" b="1" spc="-40" dirty="0">
                <a:solidFill>
                  <a:schemeClr val="tx1"/>
                </a:solidFill>
                <a:latin typeface="Times New Roman" panose="02020603050405020304" pitchFamily="18" charset="0"/>
                <a:cs typeface="Times New Roman" panose="02020603050405020304" pitchFamily="18" charset="0"/>
              </a:rPr>
              <a:t>t</a:t>
            </a:r>
            <a:r>
              <a:rPr lang="fr-FR" sz="2800" b="1" spc="-60" dirty="0">
                <a:solidFill>
                  <a:schemeClr val="tx1"/>
                </a:solidFill>
                <a:latin typeface="Times New Roman" panose="02020603050405020304" pitchFamily="18" charset="0"/>
                <a:cs typeface="Times New Roman" panose="02020603050405020304" pitchFamily="18" charset="0"/>
              </a:rPr>
              <a:t>e</a:t>
            </a:r>
            <a:r>
              <a:rPr lang="fr-FR" sz="2800" b="1" spc="-10" dirty="0">
                <a:solidFill>
                  <a:schemeClr val="tx1"/>
                </a:solidFill>
                <a:latin typeface="Times New Roman" panose="02020603050405020304" pitchFamily="18" charset="0"/>
                <a:cs typeface="Times New Roman" panose="02020603050405020304" pitchFamily="18" charset="0"/>
              </a:rPr>
              <a:t>xtuel</a:t>
            </a:r>
            <a:r>
              <a:rPr lang="fr-FR" sz="2800" b="1" spc="-15" dirty="0">
                <a:solidFill>
                  <a:schemeClr val="tx1"/>
                </a:solidFill>
                <a:latin typeface="Times New Roman" panose="02020603050405020304" pitchFamily="18" charset="0"/>
                <a:cs typeface="Times New Roman" panose="02020603050405020304" pitchFamily="18" charset="0"/>
              </a:rPr>
              <a:t>l</a:t>
            </a:r>
            <a:r>
              <a:rPr lang="fr-FR" sz="2800" b="1" spc="-10" dirty="0">
                <a:solidFill>
                  <a:schemeClr val="tx1"/>
                </a:solidFill>
                <a:latin typeface="Times New Roman" panose="02020603050405020304" pitchFamily="18" charset="0"/>
                <a:cs typeface="Times New Roman" panose="02020603050405020304" pitchFamily="18" charset="0"/>
              </a:rPr>
              <a:t>es</a:t>
            </a:r>
            <a:endParaRPr sz="2800" dirty="0">
              <a:solidFill>
                <a:schemeClr val="tx1"/>
              </a:solidFill>
              <a:latin typeface="Times New Roman" panose="02020603050405020304" pitchFamily="18" charset="0"/>
              <a:cs typeface="Times New Roman" panose="02020603050405020304" pitchFamily="18" charset="0"/>
            </a:endParaRPr>
          </a:p>
        </p:txBody>
      </p:sp>
      <p:pic>
        <p:nvPicPr>
          <p:cNvPr id="4" name="Image 3" descr="Une image contenant capture d’écran, diagramme&#10;&#10;Description générée automatiquement">
            <a:extLst>
              <a:ext uri="{FF2B5EF4-FFF2-40B4-BE49-F238E27FC236}">
                <a16:creationId xmlns:a16="http://schemas.microsoft.com/office/drawing/2014/main" id="{426A4EE2-82B9-F454-AE06-35F85C910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234" y="3690366"/>
            <a:ext cx="7219235" cy="3139441"/>
          </a:xfrm>
          <a:prstGeom prst="rect">
            <a:avLst/>
          </a:prstGeom>
        </p:spPr>
      </p:pic>
      <p:sp>
        <p:nvSpPr>
          <p:cNvPr id="6" name="Ellipse 5">
            <a:extLst>
              <a:ext uri="{FF2B5EF4-FFF2-40B4-BE49-F238E27FC236}">
                <a16:creationId xmlns:a16="http://schemas.microsoft.com/office/drawing/2014/main" id="{50D61956-78D4-AA98-B93C-3461CBBEA03A}"/>
              </a:ext>
            </a:extLst>
          </p:cNvPr>
          <p:cNvSpPr/>
          <p:nvPr/>
        </p:nvSpPr>
        <p:spPr>
          <a:xfrm>
            <a:off x="2209800" y="1481167"/>
            <a:ext cx="3195367" cy="2117597"/>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100"/>
              </a:spcBef>
            </a:pPr>
            <a:r>
              <a:rPr lang="fr-FR" sz="2400" b="1" spc="-15" dirty="0">
                <a:latin typeface="Times New Roman" panose="02020603050405020304" pitchFamily="18" charset="0"/>
                <a:cs typeface="Times New Roman" panose="02020603050405020304" pitchFamily="18" charset="0"/>
              </a:rPr>
              <a:t>Word/sentences </a:t>
            </a:r>
            <a:r>
              <a:rPr lang="fr-FR" sz="2400" b="1" spc="-5" dirty="0">
                <a:latin typeface="Times New Roman" panose="02020603050405020304" pitchFamily="18" charset="0"/>
                <a:cs typeface="Times New Roman" panose="02020603050405020304" pitchFamily="18" charset="0"/>
              </a:rPr>
              <a:t>Em</a:t>
            </a:r>
            <a:r>
              <a:rPr lang="fr-FR" sz="2400" b="1" dirty="0">
                <a:latin typeface="Times New Roman" panose="02020603050405020304" pitchFamily="18" charset="0"/>
                <a:cs typeface="Times New Roman" panose="02020603050405020304" pitchFamily="18" charset="0"/>
              </a:rPr>
              <a:t>b</a:t>
            </a:r>
            <a:r>
              <a:rPr lang="fr-FR" sz="2400" b="1" spc="-5" dirty="0">
                <a:latin typeface="Times New Roman" panose="02020603050405020304" pitchFamily="18" charset="0"/>
                <a:cs typeface="Times New Roman" panose="02020603050405020304" pitchFamily="18" charset="0"/>
              </a:rPr>
              <a:t>ed</a:t>
            </a:r>
            <a:r>
              <a:rPr lang="fr-FR" sz="2400" b="1" spc="5" dirty="0">
                <a:latin typeface="Times New Roman" panose="02020603050405020304" pitchFamily="18" charset="0"/>
                <a:cs typeface="Times New Roman" panose="02020603050405020304" pitchFamily="18" charset="0"/>
              </a:rPr>
              <a:t>d</a:t>
            </a:r>
            <a:r>
              <a:rPr lang="fr-FR" sz="2400" b="1" dirty="0">
                <a:latin typeface="Times New Roman" panose="02020603050405020304" pitchFamily="18" charset="0"/>
                <a:cs typeface="Times New Roman" panose="02020603050405020304" pitchFamily="18" charset="0"/>
              </a:rPr>
              <a:t>ing </a:t>
            </a:r>
            <a:r>
              <a:rPr lang="fr-FR" sz="2400" b="1" spc="-15" dirty="0">
                <a:solidFill>
                  <a:schemeClr val="bg1"/>
                </a:solidFill>
                <a:latin typeface="Times New Roman" panose="02020603050405020304" pitchFamily="18" charset="0"/>
                <a:cs typeface="Times New Roman" panose="02020603050405020304" pitchFamily="18" charset="0"/>
              </a:rPr>
              <a:t>:</a:t>
            </a:r>
          </a:p>
          <a:p>
            <a:pPr marL="12700" algn="ctr">
              <a:lnSpc>
                <a:spcPct val="100000"/>
              </a:lnSpc>
              <a:spcBef>
                <a:spcPts val="100"/>
              </a:spcBef>
            </a:pPr>
            <a:r>
              <a:rPr lang="fr-FR" sz="2400" b="1" spc="-75" dirty="0">
                <a:latin typeface="Times New Roman" panose="02020603050405020304" pitchFamily="18" charset="0"/>
                <a:cs typeface="Times New Roman" panose="02020603050405020304" pitchFamily="18" charset="0"/>
              </a:rPr>
              <a:t>W</a:t>
            </a:r>
            <a:r>
              <a:rPr lang="fr-FR" sz="2400" b="1" dirty="0">
                <a:latin typeface="Times New Roman" panose="02020603050405020304" pitchFamily="18" charset="0"/>
                <a:cs typeface="Times New Roman" panose="02020603050405020304" pitchFamily="18" charset="0"/>
              </a:rPr>
              <a:t>o</a:t>
            </a:r>
            <a:r>
              <a:rPr lang="fr-FR" sz="2400" b="1" spc="-25" dirty="0">
                <a:latin typeface="Times New Roman" panose="02020603050405020304" pitchFamily="18" charset="0"/>
                <a:cs typeface="Times New Roman" panose="02020603050405020304" pitchFamily="18" charset="0"/>
              </a:rPr>
              <a:t>r</a:t>
            </a:r>
            <a:r>
              <a:rPr lang="fr-FR" sz="2400" b="1" dirty="0">
                <a:latin typeface="Times New Roman" panose="02020603050405020304" pitchFamily="18" charset="0"/>
                <a:cs typeface="Times New Roman" panose="02020603050405020304" pitchFamily="18" charset="0"/>
              </a:rPr>
              <a:t>d2</a:t>
            </a:r>
            <a:r>
              <a:rPr lang="fr-FR" sz="2400" b="1" spc="-95" dirty="0">
                <a:latin typeface="Times New Roman" panose="02020603050405020304" pitchFamily="18" charset="0"/>
                <a:cs typeface="Times New Roman" panose="02020603050405020304" pitchFamily="18" charset="0"/>
              </a:rPr>
              <a:t>V</a:t>
            </a:r>
            <a:r>
              <a:rPr lang="fr-FR" sz="2400" b="1" dirty="0">
                <a:latin typeface="Times New Roman" panose="02020603050405020304" pitchFamily="18" charset="0"/>
                <a:cs typeface="Times New Roman" panose="02020603050405020304" pitchFamily="18" charset="0"/>
              </a:rPr>
              <a:t>ec</a:t>
            </a:r>
            <a:endParaRPr lang="fr-FR" sz="2400" dirty="0">
              <a:latin typeface="Times New Roman" panose="02020603050405020304" pitchFamily="18" charset="0"/>
              <a:cs typeface="Times New Roman" panose="02020603050405020304" pitchFamily="18" charset="0"/>
            </a:endParaRPr>
          </a:p>
        </p:txBody>
      </p:sp>
      <p:sp>
        <p:nvSpPr>
          <p:cNvPr id="8" name="Rectangle : coins arrondis 7">
            <a:extLst>
              <a:ext uri="{FF2B5EF4-FFF2-40B4-BE49-F238E27FC236}">
                <a16:creationId xmlns:a16="http://schemas.microsoft.com/office/drawing/2014/main" id="{43FFFD8C-EF1D-9007-A71D-D64D8F46B75C}"/>
              </a:ext>
            </a:extLst>
          </p:cNvPr>
          <p:cNvSpPr/>
          <p:nvPr/>
        </p:nvSpPr>
        <p:spPr>
          <a:xfrm>
            <a:off x="265390" y="2830619"/>
            <a:ext cx="2060303" cy="88742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l"/>
            <a:r>
              <a:rPr lang="fr-FR" b="1" i="0" dirty="0">
                <a:solidFill>
                  <a:schemeClr val="bg1"/>
                </a:solidFill>
                <a:effectLst/>
                <a:latin typeface="Times New Roman" panose="02020603050405020304" pitchFamily="18" charset="0"/>
                <a:cs typeface="Times New Roman" panose="02020603050405020304" pitchFamily="18" charset="0"/>
              </a:rPr>
              <a:t>Création de la matrice d'</a:t>
            </a:r>
            <a:r>
              <a:rPr lang="fr-FR" b="1" i="0" dirty="0" err="1">
                <a:solidFill>
                  <a:schemeClr val="bg1"/>
                </a:solidFill>
                <a:effectLst/>
                <a:latin typeface="Times New Roman" panose="02020603050405020304" pitchFamily="18" charset="0"/>
                <a:cs typeface="Times New Roman" panose="02020603050405020304" pitchFamily="18" charset="0"/>
              </a:rPr>
              <a:t>embedding</a:t>
            </a:r>
            <a:endParaRPr lang="fr-FR" b="1" i="0" dirty="0">
              <a:solidFill>
                <a:schemeClr val="bg1"/>
              </a:solidFill>
              <a:effectLst/>
              <a:latin typeface="Times New Roman" panose="02020603050405020304" pitchFamily="18" charset="0"/>
              <a:cs typeface="Times New Roman" panose="02020603050405020304" pitchFamily="18" charset="0"/>
            </a:endParaRPr>
          </a:p>
        </p:txBody>
      </p:sp>
      <p:sp>
        <p:nvSpPr>
          <p:cNvPr id="10" name="object 41">
            <a:extLst>
              <a:ext uri="{FF2B5EF4-FFF2-40B4-BE49-F238E27FC236}">
                <a16:creationId xmlns:a16="http://schemas.microsoft.com/office/drawing/2014/main" id="{F4AB531A-22F6-DC73-20EC-C73E105EBDB4}"/>
              </a:ext>
            </a:extLst>
          </p:cNvPr>
          <p:cNvSpPr/>
          <p:nvPr/>
        </p:nvSpPr>
        <p:spPr>
          <a:xfrm>
            <a:off x="5444796" y="2450209"/>
            <a:ext cx="344805" cy="155575"/>
          </a:xfrm>
          <a:custGeom>
            <a:avLst/>
            <a:gdLst/>
            <a:ahLst/>
            <a:cxnLst/>
            <a:rect l="l" t="t" r="r" b="b"/>
            <a:pathLst>
              <a:path w="344804" h="155575">
                <a:moveTo>
                  <a:pt x="266700" y="0"/>
                </a:moveTo>
                <a:lnTo>
                  <a:pt x="266700" y="38862"/>
                </a:lnTo>
                <a:lnTo>
                  <a:pt x="0" y="38862"/>
                </a:lnTo>
                <a:lnTo>
                  <a:pt x="0" y="116586"/>
                </a:lnTo>
                <a:lnTo>
                  <a:pt x="266700" y="116586"/>
                </a:lnTo>
                <a:lnTo>
                  <a:pt x="266700" y="155448"/>
                </a:lnTo>
                <a:lnTo>
                  <a:pt x="344423" y="77724"/>
                </a:lnTo>
                <a:lnTo>
                  <a:pt x="266700" y="0"/>
                </a:lnTo>
                <a:close/>
              </a:path>
            </a:pathLst>
          </a:custGeom>
          <a:solidFill>
            <a:srgbClr val="000000"/>
          </a:solidFill>
        </p:spPr>
        <p:txBody>
          <a:bodyPr wrap="square" lIns="0" tIns="0" rIns="0" bIns="0" rtlCol="0"/>
          <a:lstStyle/>
          <a:p>
            <a:endParaRPr/>
          </a:p>
        </p:txBody>
      </p:sp>
      <p:sp>
        <p:nvSpPr>
          <p:cNvPr id="11" name="object 35">
            <a:extLst>
              <a:ext uri="{FF2B5EF4-FFF2-40B4-BE49-F238E27FC236}">
                <a16:creationId xmlns:a16="http://schemas.microsoft.com/office/drawing/2014/main" id="{6D0B38FD-36ED-482C-A054-158E3ED14049}"/>
              </a:ext>
            </a:extLst>
          </p:cNvPr>
          <p:cNvSpPr txBox="1"/>
          <p:nvPr/>
        </p:nvSpPr>
        <p:spPr>
          <a:xfrm>
            <a:off x="10118208" y="3032565"/>
            <a:ext cx="2060303" cy="764312"/>
          </a:xfrm>
          <a:prstGeom prst="rect">
            <a:avLst/>
          </a:prstGeom>
        </p:spPr>
        <p:txBody>
          <a:bodyPr vert="horz" wrap="square" lIns="0" tIns="12700" rIns="0" bIns="0" rtlCol="0">
            <a:spAutoFit/>
          </a:bodyPr>
          <a:lstStyle/>
          <a:p>
            <a:pPr marL="12700">
              <a:lnSpc>
                <a:spcPct val="100000"/>
              </a:lnSpc>
              <a:spcBef>
                <a:spcPts val="100"/>
              </a:spcBef>
            </a:pPr>
            <a:r>
              <a:rPr sz="2400" b="1" spc="-5" dirty="0">
                <a:uFill>
                  <a:solidFill>
                    <a:srgbClr val="EC7C30"/>
                  </a:solidFill>
                </a:uFill>
                <a:latin typeface="Times New Roman" panose="02020603050405020304" pitchFamily="18" charset="0"/>
                <a:cs typeface="Times New Roman" panose="02020603050405020304" pitchFamily="18" charset="0"/>
              </a:rPr>
              <a:t>ARI-score</a:t>
            </a:r>
            <a:r>
              <a:rPr lang="fr-FR" sz="2400" b="1" spc="-5" dirty="0">
                <a:uFill>
                  <a:solidFill>
                    <a:srgbClr val="EC7C30"/>
                  </a:solidFill>
                </a:uFill>
                <a:latin typeface="Times New Roman" panose="02020603050405020304" pitchFamily="18" charset="0"/>
                <a:cs typeface="Times New Roman" panose="02020603050405020304" pitchFamily="18" charset="0"/>
              </a:rPr>
              <a:t>:</a:t>
            </a:r>
            <a:r>
              <a:rPr lang="fr-FR" sz="2400" b="1" spc="-95" dirty="0">
                <a:uFill>
                  <a:solidFill>
                    <a:srgbClr val="EC7C30"/>
                  </a:solidFill>
                </a:uFill>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0.18</a:t>
            </a:r>
          </a:p>
          <a:p>
            <a:pPr marL="12700">
              <a:lnSpc>
                <a:spcPct val="100000"/>
              </a:lnSpc>
              <a:spcBef>
                <a:spcPts val="100"/>
              </a:spcBef>
            </a:pPr>
            <a:r>
              <a:rPr sz="2400" b="1" spc="-40" dirty="0">
                <a:uFill>
                  <a:solidFill>
                    <a:srgbClr val="EC7C30"/>
                  </a:solidFill>
                </a:uFill>
                <a:latin typeface="Times New Roman" panose="02020603050405020304" pitchFamily="18" charset="0"/>
                <a:cs typeface="Times New Roman" panose="02020603050405020304" pitchFamily="18" charset="0"/>
              </a:rPr>
              <a:t>Temps</a:t>
            </a:r>
            <a:r>
              <a:rPr lang="fr-FR" sz="2400" b="1" spc="-40" dirty="0">
                <a:uFill>
                  <a:solidFill>
                    <a:srgbClr val="EC7C30"/>
                  </a:solidFill>
                </a:uFill>
                <a:latin typeface="Times New Roman" panose="02020603050405020304" pitchFamily="18" charset="0"/>
                <a:cs typeface="Times New Roman" panose="02020603050405020304" pitchFamily="18" charset="0"/>
              </a:rPr>
              <a:t>:</a:t>
            </a:r>
            <a:r>
              <a:rPr sz="2400" b="1" spc="-15" dirty="0">
                <a:uFill>
                  <a:solidFill>
                    <a:srgbClr val="EC7C30"/>
                  </a:solidFill>
                </a:uFill>
                <a:latin typeface="Times New Roman" panose="02020603050405020304" pitchFamily="18" charset="0"/>
                <a:cs typeface="Times New Roman" panose="02020603050405020304" pitchFamily="18" charset="0"/>
              </a:rPr>
              <a:t> </a:t>
            </a:r>
            <a:r>
              <a:rPr sz="2400" b="1" spc="-10" dirty="0">
                <a:uFill>
                  <a:solidFill>
                    <a:srgbClr val="EC7C30"/>
                  </a:solidFill>
                </a:uFill>
                <a:latin typeface="Times New Roman" panose="02020603050405020304" pitchFamily="18" charset="0"/>
                <a:cs typeface="Times New Roman" panose="02020603050405020304" pitchFamily="18" charset="0"/>
              </a:rPr>
              <a:t>1</a:t>
            </a:r>
            <a:r>
              <a:rPr lang="fr-FR" sz="2400" b="1" spc="-10" dirty="0">
                <a:uFill>
                  <a:solidFill>
                    <a:srgbClr val="EC7C30"/>
                  </a:solidFill>
                </a:uFill>
                <a:latin typeface="Times New Roman" panose="02020603050405020304" pitchFamily="18" charset="0"/>
                <a:cs typeface="Times New Roman" panose="02020603050405020304" pitchFamily="18" charset="0"/>
              </a:rPr>
              <a:t>1</a:t>
            </a:r>
            <a:r>
              <a:rPr sz="2400" b="1" spc="-10" dirty="0">
                <a:uFill>
                  <a:solidFill>
                    <a:srgbClr val="EC7C30"/>
                  </a:solidFill>
                </a:uFill>
                <a:latin typeface="Times New Roman" panose="02020603050405020304" pitchFamily="18" charset="0"/>
                <a:cs typeface="Times New Roman" panose="02020603050405020304" pitchFamily="18" charset="0"/>
              </a:rPr>
              <a:t>s</a:t>
            </a:r>
            <a:endParaRPr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C7C3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9102</TotalTime>
  <Words>1504</Words>
  <Application>Microsoft Macintosh PowerPoint</Application>
  <PresentationFormat>Grand écran</PresentationFormat>
  <Paragraphs>286</Paragraphs>
  <Slides>30</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Arial</vt:lpstr>
      <vt:lpstr>Arial MT</vt:lpstr>
      <vt:lpstr>Calibri</vt:lpstr>
      <vt:lpstr>Helvetica Neue</vt:lpstr>
      <vt:lpstr>Times New Roman</vt:lpstr>
      <vt:lpstr>Wingdings</vt:lpstr>
      <vt:lpstr>Office Theme</vt:lpstr>
      <vt:lpstr>Classifiez  automatiquement des  biens de consommation</vt:lpstr>
      <vt:lpstr>Présentation PowerPoint</vt:lpstr>
      <vt:lpstr>Présentation PowerPoint</vt:lpstr>
      <vt:lpstr>Présentation PowerPoint</vt:lpstr>
      <vt:lpstr>Etude de faisabilité via les données  textuelles</vt:lpstr>
      <vt:lpstr>Etude de faisabilité via les données  textuelles</vt:lpstr>
      <vt:lpstr>Présentation PowerPoint</vt:lpstr>
      <vt:lpstr>Présentation PowerPoint</vt:lpstr>
      <vt:lpstr>Etude de faisabilité via les données  textuelles</vt:lpstr>
      <vt:lpstr>Etude de faisabilité via les données  textuelles</vt:lpstr>
      <vt:lpstr>Etude de faisabilité via les données  textuelles</vt:lpstr>
      <vt:lpstr>Présentation PowerPoint</vt:lpstr>
      <vt:lpstr>Faisabilité via les</vt:lpstr>
      <vt:lpstr>Faisabilité via 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Rim BAHROUN</dc:creator>
  <cp:lastModifiedBy>soraya kahlouche</cp:lastModifiedBy>
  <cp:revision>9</cp:revision>
  <dcterms:created xsi:type="dcterms:W3CDTF">2024-02-15T17:21:16Z</dcterms:created>
  <dcterms:modified xsi:type="dcterms:W3CDTF">2024-02-24T08:00:41Z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2023-04-02T00:00:00Z</vt:filetime>
  </property>
  <property fmtid="{D5CDD505-2E9C-101B-9397-08002B2CF9AE}" pid="3" name="Creator">
    <vt:lpwstr>Microsoft® PowerPoint® 2016</vt:lpwstr>
  </property>
  <property fmtid="{D5CDD505-2E9C-101B-9397-08002B2CF9AE}" pid="4" name="LastSaved">
    <vt:filetime>2024-02-15T00:00:00Z</vt:filetime>
  </property>
</Properties>
</file>